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55" r:id="rId6"/>
    <p:sldMasterId id="214748366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Lst>
  <p:sldSz cy="6858000" cx="12192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3127">
          <p15:clr>
            <a:srgbClr val="A4A3A4"/>
          </p15:clr>
        </p15:guide>
        <p15:guide id="2" pos="2141">
          <p15:clr>
            <a:srgbClr val="A4A3A4"/>
          </p15:clr>
        </p15:guide>
      </p15:notesGuideLst>
    </p:ext>
    <p:ext uri="http://customooxmlschemas.google.com/">
      <go:slidesCustomData xmlns:go="http://customooxmlschemas.google.com/" r:id="rId39" roundtripDataSignature="AMtx7miXzph9liuQQ7WLZEEmrRC+IYQm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AC1221D-F7F3-4202-9BC2-758CAF14804A}">
  <a:tblStyle styleId="{7AC1221D-F7F3-4202-9BC2-758CAF14804A}"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1FA"/>
          </a:solidFill>
        </a:fill>
      </a:tcStyle>
    </a:wholeTbl>
    <a:band1H>
      <a:tcTxStyle/>
      <a:tcStyle>
        <a:fill>
          <a:solidFill>
            <a:srgbClr val="CBE2F5"/>
          </a:solidFill>
        </a:fill>
      </a:tcStyle>
    </a:band1H>
    <a:band2H>
      <a:tcTxStyle/>
    </a:band2H>
    <a:band1V>
      <a:tcTxStyle/>
      <a:tcStyle>
        <a:fill>
          <a:solidFill>
            <a:srgbClr val="CBE2F5"/>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FBBA1F89-EDDA-4048-89FB-7D66A86D953C}"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6F8"/>
          </a:solidFill>
        </a:fill>
      </a:tcStyle>
    </a:wholeTbl>
    <a:band1H>
      <a:tcTxStyle/>
      <a:tcStyle>
        <a:fill>
          <a:solidFill>
            <a:srgbClr val="CBEDF0"/>
          </a:solidFill>
        </a:fill>
      </a:tcStyle>
    </a:band1H>
    <a:band2H>
      <a:tcTxStyle/>
    </a:band2H>
    <a:band1V>
      <a:tcTxStyle/>
      <a:tcStyle>
        <a:fill>
          <a:solidFill>
            <a:srgbClr val="CBEDF0"/>
          </a:solidFill>
        </a:fill>
      </a:tcStyle>
    </a:band1V>
    <a:band2V>
      <a:tcTxStyle/>
    </a:band2V>
    <a:lastCol>
      <a:tcTxStyle b="on" i="off">
        <a:font>
          <a:latin typeface="Arial"/>
          <a:ea typeface="Arial"/>
          <a:cs typeface="Arial"/>
        </a:font>
        <a:schemeClr val="lt1"/>
      </a:tcTxStyle>
      <a:tcStyle>
        <a:fill>
          <a:solidFill>
            <a:schemeClr val="accent3"/>
          </a:solidFill>
        </a:fill>
      </a:tcStyle>
    </a:lastCol>
    <a:firstCol>
      <a:tcTxStyle b="on" i="off">
        <a:font>
          <a:latin typeface="Arial"/>
          <a:ea typeface="Arial"/>
          <a:cs typeface="Arial"/>
        </a:font>
        <a:schemeClr val="lt1"/>
      </a:tcTxStyle>
      <a:tcStyle>
        <a:fill>
          <a:solidFill>
            <a:schemeClr val="accent3"/>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3127" orient="horz"/>
        <p:guide pos="2141"/>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customschemas.google.com/relationships/presentationmetadata" Target="metadata"/><Relationship Id="rId16" Type="http://schemas.openxmlformats.org/officeDocument/2006/relationships/slide" Target="slides/slide8.xml"/><Relationship Id="rId38" Type="http://schemas.openxmlformats.org/officeDocument/2006/relationships/slide" Target="slides/slide30.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519502" y="786854"/>
            <a:ext cx="5758671"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lvl1pPr indent="-292100" lvl="0" marL="457200" marR="0" rtl="0" algn="l">
              <a:lnSpc>
                <a:spcPct val="150000"/>
              </a:lnSpc>
              <a:spcBef>
                <a:spcPts val="0"/>
              </a:spcBef>
              <a:spcAft>
                <a:spcPts val="0"/>
              </a:spcAft>
              <a:buClr>
                <a:schemeClr val="dk1"/>
              </a:buClr>
              <a:buSzPts val="1000"/>
              <a:buFont typeface="Noto Sans Symbols"/>
              <a:buChar char="🞐"/>
              <a:defRPr b="0" i="0" sz="1000" u="none" cap="none" strike="noStrike">
                <a:solidFill>
                  <a:schemeClr val="dk1"/>
                </a:solidFill>
                <a:latin typeface="Arial"/>
                <a:ea typeface="Arial"/>
                <a:cs typeface="Arial"/>
                <a:sym typeface="Arial"/>
              </a:defRPr>
            </a:lvl1pPr>
            <a:lvl2pPr indent="-292100" lvl="1" marL="914400" marR="0" rtl="0" algn="l">
              <a:lnSpc>
                <a:spcPct val="150000"/>
              </a:lnSpc>
              <a:spcBef>
                <a:spcPts val="0"/>
              </a:spcBef>
              <a:spcAft>
                <a:spcPts val="0"/>
              </a:spcAft>
              <a:buClr>
                <a:schemeClr val="dk1"/>
              </a:buClr>
              <a:buSzPts val="1000"/>
              <a:buFont typeface="Noto Sans Symbols"/>
              <a:buChar char="■"/>
              <a:defRPr b="0" i="0" sz="1000" u="none" cap="none" strike="noStrike">
                <a:solidFill>
                  <a:schemeClr val="dk1"/>
                </a:solidFill>
                <a:latin typeface="Arial"/>
                <a:ea typeface="Arial"/>
                <a:cs typeface="Arial"/>
                <a:sym typeface="Arial"/>
              </a:defRPr>
            </a:lvl2pPr>
            <a:lvl3pPr indent="-292100" lvl="2" marL="1371600" marR="0" rtl="0" algn="l">
              <a:lnSpc>
                <a:spcPct val="150000"/>
              </a:lnSpc>
              <a:spcBef>
                <a:spcPts val="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5" name="Google Shape;5;n"/>
          <p:cNvSpPr txBox="1"/>
          <p:nvPr>
            <p:ph idx="12" type="sldNum"/>
          </p:nvPr>
        </p:nvSpPr>
        <p:spPr>
          <a:xfrm>
            <a:off x="3850443" y="9644864"/>
            <a:ext cx="2945659" cy="281774"/>
          </a:xfrm>
          <a:prstGeom prst="rect">
            <a:avLst/>
          </a:prstGeom>
          <a:noFill/>
          <a:ln>
            <a:noFill/>
          </a:ln>
        </p:spPr>
        <p:txBody>
          <a:bodyPr anchorCtr="0" anchor="b" bIns="47775" lIns="95550" spcFirstLastPara="1" rIns="95550" wrap="square" tIns="4777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extLst>
    <p:ext uri="{620B2872-D7B9-4A21-9093-7833F8D536E1}">
      <p15:sldGuideLst>
        <p15:guide id="1" orient="horz" pos="2750">
          <p15:clr>
            <a:srgbClr val="F26B43"/>
          </p15:clr>
        </p15:guide>
        <p15:guide id="2" pos="302">
          <p15:clr>
            <a:srgbClr val="F26B43"/>
          </p15:clr>
        </p15:guide>
        <p15:guide id="3" pos="3976">
          <p15:clr>
            <a:srgbClr val="F26B43"/>
          </p15:clr>
        </p15:guide>
        <p15:guide id="4" orient="horz" pos="482">
          <p15:clr>
            <a:srgbClr val="F26B43"/>
          </p15:clr>
        </p15:guide>
        <p15:guide id="5" pos="2141">
          <p15:clr>
            <a:srgbClr val="F26B43"/>
          </p15:clr>
        </p15:guide>
        <p15:guide id="6" orient="horz" pos="5826">
          <p15:clr>
            <a:srgbClr val="F26B43"/>
          </p15:clr>
        </p15:guide>
      </p15:sldGuideLst>
    </p:ext>
  </p:extLst>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b84628a04a_6_607: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a:p>
            <a:pPr indent="-107950" lvl="0" marL="171450" rtl="0" algn="l">
              <a:lnSpc>
                <a:spcPct val="150000"/>
              </a:lnSpc>
              <a:spcBef>
                <a:spcPts val="0"/>
              </a:spcBef>
              <a:spcAft>
                <a:spcPts val="0"/>
              </a:spcAft>
              <a:buClr>
                <a:schemeClr val="dk1"/>
              </a:buClr>
              <a:buSzPts val="1000"/>
              <a:buNone/>
            </a:pPr>
            <a:r>
              <a:t/>
            </a:r>
            <a:endParaRPr/>
          </a:p>
        </p:txBody>
      </p:sp>
      <p:sp>
        <p:nvSpPr>
          <p:cNvPr id="115" name="Google Shape;115;gb84628a04a_6_607:notes"/>
          <p:cNvSpPr/>
          <p:nvPr>
            <p:ph idx="2" type="sldImg"/>
          </p:nvPr>
        </p:nvSpPr>
        <p:spPr>
          <a:xfrm>
            <a:off x="519113" y="787400"/>
            <a:ext cx="57597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b84628a04a_6_79:notes"/>
          <p:cNvSpPr/>
          <p:nvPr>
            <p:ph idx="2" type="sldImg"/>
          </p:nvPr>
        </p:nvSpPr>
        <p:spPr>
          <a:xfrm>
            <a:off x="519502" y="786854"/>
            <a:ext cx="5758800" cy="3240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b84628a04a_6_79:notes"/>
          <p:cNvSpPr txBox="1"/>
          <p:nvPr>
            <p:ph idx="1" type="body"/>
          </p:nvPr>
        </p:nvSpPr>
        <p:spPr>
          <a:xfrm>
            <a:off x="519502" y="4337951"/>
            <a:ext cx="5758800" cy="4910700"/>
          </a:xfrm>
          <a:prstGeom prst="rect">
            <a:avLst/>
          </a:prstGeom>
        </p:spPr>
        <p:txBody>
          <a:bodyPr anchorCtr="0" anchor="t" bIns="47775" lIns="95550" spcFirstLastPara="1" rIns="95550" wrap="square" tIns="47775">
            <a:noAutofit/>
          </a:bodyPr>
          <a:lstStyle/>
          <a:p>
            <a:pPr indent="-171450" lvl="0" marL="171450" rtl="0" algn="l">
              <a:spcBef>
                <a:spcPts val="0"/>
              </a:spcBef>
              <a:spcAft>
                <a:spcPts val="0"/>
              </a:spcAft>
              <a:buSzPts val="1000"/>
              <a:buChar char="🞐"/>
            </a:pPr>
            <a:r>
              <a:rPr lang="en-US"/>
              <a:t>Which</a:t>
            </a:r>
            <a:r>
              <a:rPr lang="en-US"/>
              <a:t> technologies do I need to master in order to design a cloud-native architecture?</a:t>
            </a:r>
            <a:endParaRPr/>
          </a:p>
          <a:p>
            <a:pPr indent="-171450" lvl="0" marL="171450" rtl="0" algn="l">
              <a:spcBef>
                <a:spcPts val="0"/>
              </a:spcBef>
              <a:spcAft>
                <a:spcPts val="0"/>
              </a:spcAft>
              <a:buSzPts val="1000"/>
              <a:buChar char="🞐"/>
            </a:pPr>
            <a:r>
              <a:rPr lang="en-US"/>
              <a:t>The cloud is not something that originally ran on physical servers into virtual machines. True cloud is not only a matter of infrastructure and platforms, but applications also need to make changes, change traditional practices, and realize cloud-based applications - the application architecture, application development methods, and application deployment and maintenance technologies all need to be changed to truly bring the cloud into play The elasticity, dynamic scheduling, and automatic scaling of ...... are some of the capabilities that traditional IT does not have. The "cloud-based applications" mentioned here are also known as "cloud-native applications".</a:t>
            </a:r>
            <a:endParaRPr/>
          </a:p>
          <a:p>
            <a:pPr indent="-171450" lvl="0" marL="171450" rtl="0" algn="l">
              <a:spcBef>
                <a:spcPts val="0"/>
              </a:spcBef>
              <a:spcAft>
                <a:spcPts val="0"/>
              </a:spcAft>
              <a:buSzPts val="1000"/>
              <a:buChar char="🞐"/>
            </a:pPr>
            <a:r>
              <a:rPr lang="en-US"/>
              <a:t>There are many technologies involved in cloud-native architecture and cloud-native applications, with key technologies such as container technology, microservices, sustainable delivery, DevOps, etc.</a:t>
            </a:r>
            <a:endParaRPr/>
          </a:p>
          <a:p>
            <a:pPr indent="-171450" lvl="0" marL="171450" rtl="0" algn="l">
              <a:spcBef>
                <a:spcPts val="0"/>
              </a:spcBef>
              <a:spcAft>
                <a:spcPts val="0"/>
              </a:spcAft>
              <a:buSzPts val="1000"/>
              <a:buChar char="🞐"/>
            </a:pPr>
            <a:r>
              <a:t/>
            </a:r>
            <a:endParaRPr/>
          </a:p>
          <a:p>
            <a:pPr indent="0" lvl="0" marL="0" rtl="0" algn="l">
              <a:spcBef>
                <a:spcPts val="0"/>
              </a:spcBef>
              <a:spcAft>
                <a:spcPts val="0"/>
              </a:spcAft>
              <a:buNone/>
            </a:pPr>
            <a:r>
              <a:t/>
            </a:r>
            <a:endParaRPr/>
          </a:p>
        </p:txBody>
      </p:sp>
      <p:sp>
        <p:nvSpPr>
          <p:cNvPr id="265" name="Google Shape;265;gb84628a04a_6_79:notes"/>
          <p:cNvSpPr txBox="1"/>
          <p:nvPr>
            <p:ph idx="12" type="sldNum"/>
          </p:nvPr>
        </p:nvSpPr>
        <p:spPr>
          <a:xfrm>
            <a:off x="3850443" y="9644864"/>
            <a:ext cx="2945700" cy="2817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b84628a04a_6_75:notes"/>
          <p:cNvSpPr/>
          <p:nvPr>
            <p:ph idx="2" type="sldImg"/>
          </p:nvPr>
        </p:nvSpPr>
        <p:spPr>
          <a:xfrm>
            <a:off x="519502" y="786854"/>
            <a:ext cx="5758800" cy="3240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b84628a04a_6_75:notes"/>
          <p:cNvSpPr txBox="1"/>
          <p:nvPr>
            <p:ph idx="1" type="body"/>
          </p:nvPr>
        </p:nvSpPr>
        <p:spPr>
          <a:xfrm>
            <a:off x="519502" y="4337951"/>
            <a:ext cx="5758800" cy="4910700"/>
          </a:xfrm>
          <a:prstGeom prst="rect">
            <a:avLst/>
          </a:prstGeom>
        </p:spPr>
        <p:txBody>
          <a:bodyPr anchorCtr="0" anchor="t" bIns="47775" lIns="95550" spcFirstLastPara="1" rIns="95550" wrap="square" tIns="47775">
            <a:noAutofit/>
          </a:bodyPr>
          <a:lstStyle/>
          <a:p>
            <a:pPr indent="-171450" lvl="0" marL="171450" rtl="0" algn="l">
              <a:spcBef>
                <a:spcPts val="0"/>
              </a:spcBef>
              <a:spcAft>
                <a:spcPts val="0"/>
              </a:spcAft>
              <a:buSzPts val="1000"/>
              <a:buChar char="🞐"/>
            </a:pPr>
            <a:r>
              <a:rPr lang="en-US"/>
              <a:t>What are microservices: Microservices are large complex software applications split into multiple simple applications, each simple application describes a small business, and each simple application in the system can be deployed independently. Each microservice is loosely coupled with each other, and processes such as upgrading, deploying, extending and restarting can be performed independently for each service, thus enabling frequent updates without any impact on end users. Compared with the traditional monolithic architecture, microservice architecture has features such as reduced system complexity, independent deployment, independent scaling, and cross-language programming.</a:t>
            </a:r>
            <a:endParaRPr/>
          </a:p>
        </p:txBody>
      </p:sp>
      <p:sp>
        <p:nvSpPr>
          <p:cNvPr id="273" name="Google Shape;273;gb84628a04a_6_75:notes"/>
          <p:cNvSpPr txBox="1"/>
          <p:nvPr>
            <p:ph idx="12" type="sldNum"/>
          </p:nvPr>
        </p:nvSpPr>
        <p:spPr>
          <a:xfrm>
            <a:off x="3850443" y="9644864"/>
            <a:ext cx="2945700" cy="2817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b84628a04a_6_71:notes"/>
          <p:cNvSpPr/>
          <p:nvPr>
            <p:ph idx="2" type="sldImg"/>
          </p:nvPr>
        </p:nvSpPr>
        <p:spPr>
          <a:xfrm>
            <a:off x="519502" y="786854"/>
            <a:ext cx="5758800" cy="3240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b84628a04a_6_71:notes"/>
          <p:cNvSpPr txBox="1"/>
          <p:nvPr>
            <p:ph idx="1" type="body"/>
          </p:nvPr>
        </p:nvSpPr>
        <p:spPr>
          <a:xfrm>
            <a:off x="519502" y="4337951"/>
            <a:ext cx="5758800" cy="4910700"/>
          </a:xfrm>
          <a:prstGeom prst="rect">
            <a:avLst/>
          </a:prstGeom>
        </p:spPr>
        <p:txBody>
          <a:bodyPr anchorCtr="0" anchor="t" bIns="47775" lIns="95550" spcFirstLastPara="1" rIns="95550" wrap="square" tIns="47775">
            <a:noAutofit/>
          </a:bodyPr>
          <a:lstStyle/>
          <a:p>
            <a:pPr indent="-171450" lvl="0" marL="171450" rtl="0" algn="l">
              <a:spcBef>
                <a:spcPts val="0"/>
              </a:spcBef>
              <a:spcAft>
                <a:spcPts val="0"/>
              </a:spcAft>
              <a:buSzPts val="1000"/>
              <a:buChar char="🞐"/>
            </a:pPr>
            <a:r>
              <a:rPr lang="en-US"/>
              <a:t>Microservices architecture is naturally suited for containers, a lightweight virtualization technology that can provide multiple isolated operating system environments on a single host.</a:t>
            </a:r>
            <a:endParaRPr/>
          </a:p>
          <a:p>
            <a:pPr indent="-171450" lvl="0" marL="171450" rtl="0" algn="l">
              <a:spcBef>
                <a:spcPts val="0"/>
              </a:spcBef>
              <a:spcAft>
                <a:spcPts val="0"/>
              </a:spcAft>
              <a:buSzPts val="1000"/>
              <a:buChar char="🞐"/>
            </a:pPr>
            <a:r>
              <a:rPr lang="en-US"/>
              <a:t>Container technology is divided into runtime and orchestration layers, runtime is responsible for container computing, storage, networking, etc., and the orchestration layer is responsible for scheduling, service discovery and resource management of container clusters</a:t>
            </a:r>
            <a:endParaRPr/>
          </a:p>
          <a:p>
            <a:pPr indent="-171450" lvl="0" marL="171450" rtl="0" algn="l">
              <a:spcBef>
                <a:spcPts val="0"/>
              </a:spcBef>
              <a:spcAft>
                <a:spcPts val="0"/>
              </a:spcAft>
              <a:buSzPts val="1000"/>
              <a:buChar char="🞐"/>
            </a:pPr>
            <a:r>
              <a:rPr lang="en-US"/>
              <a:t>Container services simplify the construction of container management clusters, integrating scheduling, configuration, storage, networking, etc., to create the best container operating environment in the cloud. Using container technology, users can package microservices and all their required configurations, dependencies and environment variables into container images that can be easily ported to brand new server nodes without reconfiguring the environment, making containers the most ideal tool for deploying individual microservices</a:t>
            </a:r>
            <a:endParaRPr/>
          </a:p>
        </p:txBody>
      </p:sp>
      <p:sp>
        <p:nvSpPr>
          <p:cNvPr id="283" name="Google Shape;283;gb84628a04a_6_71:notes"/>
          <p:cNvSpPr txBox="1"/>
          <p:nvPr>
            <p:ph idx="12" type="sldNum"/>
          </p:nvPr>
        </p:nvSpPr>
        <p:spPr>
          <a:xfrm>
            <a:off x="3850443" y="9644864"/>
            <a:ext cx="2945700" cy="2817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b84628a04a_6_67:notes"/>
          <p:cNvSpPr/>
          <p:nvPr>
            <p:ph idx="2" type="sldImg"/>
          </p:nvPr>
        </p:nvSpPr>
        <p:spPr>
          <a:xfrm>
            <a:off x="519502" y="786854"/>
            <a:ext cx="5758800" cy="3240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b84628a04a_6_67:notes"/>
          <p:cNvSpPr txBox="1"/>
          <p:nvPr>
            <p:ph idx="1" type="body"/>
          </p:nvPr>
        </p:nvSpPr>
        <p:spPr>
          <a:xfrm>
            <a:off x="519502" y="4337951"/>
            <a:ext cx="5758800" cy="4910700"/>
          </a:xfrm>
          <a:prstGeom prst="rect">
            <a:avLst/>
          </a:prstGeom>
        </p:spPr>
        <p:txBody>
          <a:bodyPr anchorCtr="0" anchor="t" bIns="47775" lIns="95550" spcFirstLastPara="1" rIns="95550" wrap="square" tIns="47775">
            <a:noAutofit/>
          </a:bodyPr>
          <a:lstStyle/>
          <a:p>
            <a:pPr indent="-171450" lvl="0" marL="171450" rtl="0" algn="l">
              <a:spcBef>
                <a:spcPts val="0"/>
              </a:spcBef>
              <a:spcAft>
                <a:spcPts val="0"/>
              </a:spcAft>
              <a:buSzPts val="1000"/>
              <a:buChar char="🞐"/>
            </a:pPr>
            <a:r>
              <a:rPr lang="en-US"/>
              <a:t>What is DevOps?</a:t>
            </a:r>
            <a:endParaRPr/>
          </a:p>
          <a:p>
            <a:pPr indent="-171450" lvl="0" marL="171450" rtl="0" algn="l">
              <a:spcBef>
                <a:spcPts val="0"/>
              </a:spcBef>
              <a:spcAft>
                <a:spcPts val="0"/>
              </a:spcAft>
              <a:buSzPts val="1000"/>
              <a:buChar char="🞐"/>
            </a:pPr>
            <a:r>
              <a:rPr lang="en-US"/>
              <a:t>Development and operations may seem like two seemingly conflicting roles. Because development is responsible for the continuous iteration of the business, it introduces a lot of changes to the system, and if the system is running stably, then each go-live and release brings new risks to the system. And operations is after system availability, and changes mean possible instability.</a:t>
            </a:r>
            <a:endParaRPr/>
          </a:p>
          <a:p>
            <a:pPr indent="-171450" lvl="0" marL="171450" rtl="0" algn="l">
              <a:spcBef>
                <a:spcPts val="0"/>
              </a:spcBef>
              <a:spcAft>
                <a:spcPts val="0"/>
              </a:spcAft>
              <a:buSzPts val="1000"/>
              <a:buChar char="🞐"/>
            </a:pPr>
            <a:r>
              <a:rPr lang="en-US"/>
              <a:t>In the DevOps capability closure loop (shown above), the focus is on</a:t>
            </a:r>
            <a:endParaRPr/>
          </a:p>
          <a:p>
            <a:pPr indent="-173037" lvl="1" marL="355600" rtl="0" algn="l">
              <a:spcBef>
                <a:spcPts val="0"/>
              </a:spcBef>
              <a:spcAft>
                <a:spcPts val="0"/>
              </a:spcAft>
              <a:buSzPts val="1000"/>
              <a:buChar char="■"/>
            </a:pPr>
            <a:r>
              <a:rPr lang="en-US"/>
              <a:t>Release product updates earlier and more frequently, always in beta, and respond more quickly to changes.</a:t>
            </a:r>
            <a:endParaRPr/>
          </a:p>
          <a:p>
            <a:pPr indent="-173037" lvl="1" marL="355600" rtl="0" algn="l">
              <a:spcBef>
                <a:spcPts val="0"/>
              </a:spcBef>
              <a:spcAft>
                <a:spcPts val="0"/>
              </a:spcAft>
              <a:buSzPts val="1000"/>
              <a:buChar char="■"/>
            </a:pPr>
            <a:r>
              <a:rPr lang="en-US"/>
              <a:t>Rely on automation tools (testing, deployment) to integrate the process of development, testing, release and deployment for instant delivery.</a:t>
            </a:r>
            <a:endParaRPr/>
          </a:p>
          <a:p>
            <a:pPr indent="-171450" lvl="0" marL="171450" rtl="0" algn="l">
              <a:spcBef>
                <a:spcPts val="0"/>
              </a:spcBef>
              <a:spcAft>
                <a:spcPts val="0"/>
              </a:spcAft>
              <a:buSzPts val="1000"/>
              <a:buChar char="🞐"/>
            </a:pPr>
            <a:r>
              <a:rPr lang="en-US"/>
              <a:t>To have this capability, it requires DevOps to involve all people: development, testing, operations and maintenance, to seek common ground while reserving differences, to share responsibility for organizational goals, to work closely together, and to improve product delivery capabilities.</a:t>
            </a:r>
            <a:endParaRPr/>
          </a:p>
        </p:txBody>
      </p:sp>
      <p:sp>
        <p:nvSpPr>
          <p:cNvPr id="293" name="Google Shape;293;gb84628a04a_6_67:notes"/>
          <p:cNvSpPr txBox="1"/>
          <p:nvPr>
            <p:ph idx="12" type="sldNum"/>
          </p:nvPr>
        </p:nvSpPr>
        <p:spPr>
          <a:xfrm>
            <a:off x="3850443" y="9644864"/>
            <a:ext cx="2945700" cy="2817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b84628a04a_6_63:notes"/>
          <p:cNvSpPr/>
          <p:nvPr>
            <p:ph idx="2" type="sldImg"/>
          </p:nvPr>
        </p:nvSpPr>
        <p:spPr>
          <a:xfrm>
            <a:off x="519502" y="786854"/>
            <a:ext cx="5758800" cy="3240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b84628a04a_6_63:notes"/>
          <p:cNvSpPr txBox="1"/>
          <p:nvPr>
            <p:ph idx="1" type="body"/>
          </p:nvPr>
        </p:nvSpPr>
        <p:spPr>
          <a:xfrm>
            <a:off x="519502" y="4337951"/>
            <a:ext cx="5758800" cy="4910700"/>
          </a:xfrm>
          <a:prstGeom prst="rect">
            <a:avLst/>
          </a:prstGeom>
        </p:spPr>
        <p:txBody>
          <a:bodyPr anchorCtr="0" anchor="t" bIns="47775" lIns="95550" spcFirstLastPara="1" rIns="95550" wrap="square" tIns="47775">
            <a:noAutofit/>
          </a:bodyPr>
          <a:lstStyle/>
          <a:p>
            <a:pPr indent="-171450" lvl="0" marL="171450" rtl="0" algn="l">
              <a:spcBef>
                <a:spcPts val="0"/>
              </a:spcBef>
              <a:spcAft>
                <a:spcPts val="0"/>
              </a:spcAft>
              <a:buSzPts val="1000"/>
              <a:buChar char="🞐"/>
            </a:pPr>
            <a:r>
              <a:rPr lang="en-US"/>
              <a:t>The DevOps Research and Assessment (DORA) DevOps study, which surveyed up to 25,000 technical professionals, found that high performers who practice DevOps demonstrate significant advantages over low performers in a number of areas</a:t>
            </a:r>
            <a:endParaRPr/>
          </a:p>
        </p:txBody>
      </p:sp>
      <p:sp>
        <p:nvSpPr>
          <p:cNvPr id="302" name="Google Shape;302;gb84628a04a_6_63:notes"/>
          <p:cNvSpPr txBox="1"/>
          <p:nvPr>
            <p:ph idx="12" type="sldNum"/>
          </p:nvPr>
        </p:nvSpPr>
        <p:spPr>
          <a:xfrm>
            <a:off x="3850443" y="9644864"/>
            <a:ext cx="2945700" cy="2817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7: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17: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en-US"/>
              <a:t>The DevOps process includes "Plan-Require-Design-Develop-Deploy-Operate", which involves knowledge areas such as Agile, Continuous Delivery, Lean, and ITSM.</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b84628a04a_6_59:notes"/>
          <p:cNvSpPr/>
          <p:nvPr>
            <p:ph idx="2" type="sldImg"/>
          </p:nvPr>
        </p:nvSpPr>
        <p:spPr>
          <a:xfrm>
            <a:off x="519502" y="786854"/>
            <a:ext cx="5758800" cy="3240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b84628a04a_6_59:notes"/>
          <p:cNvSpPr txBox="1"/>
          <p:nvPr>
            <p:ph idx="1" type="body"/>
          </p:nvPr>
        </p:nvSpPr>
        <p:spPr>
          <a:xfrm>
            <a:off x="519502" y="4337951"/>
            <a:ext cx="5758800" cy="4910700"/>
          </a:xfrm>
          <a:prstGeom prst="rect">
            <a:avLst/>
          </a:prstGeom>
        </p:spPr>
        <p:txBody>
          <a:bodyPr anchorCtr="0" anchor="t" bIns="47775" lIns="95550" spcFirstLastPara="1" rIns="95550" wrap="square" tIns="47775">
            <a:noAutofit/>
          </a:bodyPr>
          <a:lstStyle/>
          <a:p>
            <a:pPr indent="-171450" lvl="0" marL="171450" rtl="0" algn="l">
              <a:spcBef>
                <a:spcPts val="0"/>
              </a:spcBef>
              <a:spcAft>
                <a:spcPts val="0"/>
              </a:spcAft>
              <a:buSzPts val="1000"/>
              <a:buChar char="🞐"/>
            </a:pPr>
            <a:r>
              <a:rPr lang="en-US"/>
              <a:t>The DevOps tool chain includes version control &amp; collaborative development tools, automated build and test tools, continuous integration &amp; delivery tools, deployment tools, maintenance tools, monitoring, alerting &amp; analysis tools, and more. Different enterprises need to build their own DevOps toolchain according to their development process and team structure.</a:t>
            </a:r>
            <a:endParaRPr/>
          </a:p>
          <a:p>
            <a:pPr indent="-171450" lvl="0" marL="171450" rtl="0" algn="l">
              <a:spcBef>
                <a:spcPts val="0"/>
              </a:spcBef>
              <a:spcAft>
                <a:spcPts val="0"/>
              </a:spcAft>
              <a:buSzPts val="1000"/>
              <a:buChar char="🞐"/>
            </a:pPr>
            <a:r>
              <a:rPr lang="en-US"/>
              <a:t>Tencent Cloud's TAPD product supports mainstream code, build, automated testing, deployment and release tools, helping enterprises to integrate their R&amp;D tool chains and break the platform barriers. It can also visualize and manage process data to help team members quickly grasp pipeline execution, locate failure causes, and quickly respond with feedback on integrated tools as follows.</a:t>
            </a:r>
            <a:endParaRPr/>
          </a:p>
          <a:p>
            <a:pPr indent="-173037" lvl="1" marL="355600" rtl="0" algn="l">
              <a:spcBef>
                <a:spcPts val="0"/>
              </a:spcBef>
              <a:spcAft>
                <a:spcPts val="0"/>
              </a:spcAft>
              <a:buSzPts val="1000"/>
              <a:buChar char="■"/>
            </a:pPr>
            <a:r>
              <a:rPr lang="en-US"/>
              <a:t>Code integration tools: Tencent WorkBee, Gitlab, Github.</a:t>
            </a:r>
            <a:endParaRPr/>
          </a:p>
          <a:p>
            <a:pPr indent="-173037" lvl="1" marL="355600" rtl="0" algn="l">
              <a:spcBef>
                <a:spcPts val="0"/>
              </a:spcBef>
              <a:spcAft>
                <a:spcPts val="0"/>
              </a:spcAft>
              <a:buSzPts val="1000"/>
              <a:buChar char="■"/>
            </a:pPr>
            <a:r>
              <a:rPr lang="en-US"/>
              <a:t>Code inspection integration tools: SonarQube, Nexus.</a:t>
            </a:r>
            <a:endParaRPr/>
          </a:p>
          <a:p>
            <a:pPr indent="-173037" lvl="1" marL="355600" rtl="0" algn="l">
              <a:spcBef>
                <a:spcPts val="0"/>
              </a:spcBef>
              <a:spcAft>
                <a:spcPts val="0"/>
              </a:spcAft>
              <a:buSzPts val="1000"/>
              <a:buChar char="■"/>
            </a:pPr>
            <a:r>
              <a:rPr lang="en-US"/>
              <a:t>Continuous integration and delivery integration tools: Jenkins, Gitlab CI, Ansible.</a:t>
            </a:r>
            <a:endParaRPr/>
          </a:p>
          <a:p>
            <a:pPr indent="-173037" lvl="1" marL="355600" rtl="0" algn="l">
              <a:spcBef>
                <a:spcPts val="0"/>
              </a:spcBef>
              <a:spcAft>
                <a:spcPts val="0"/>
              </a:spcAft>
              <a:buSzPts val="1000"/>
              <a:buChar char="■"/>
            </a:pPr>
            <a:r>
              <a:rPr lang="en-US"/>
              <a:t>Automation test integration tools: JUnit, PHP Unit, Python Unit Test.</a:t>
            </a:r>
            <a:endParaRPr/>
          </a:p>
        </p:txBody>
      </p:sp>
      <p:sp>
        <p:nvSpPr>
          <p:cNvPr id="318" name="Google Shape;318;gb84628a04a_6_59:notes"/>
          <p:cNvSpPr txBox="1"/>
          <p:nvPr>
            <p:ph idx="12" type="sldNum"/>
          </p:nvPr>
        </p:nvSpPr>
        <p:spPr>
          <a:xfrm>
            <a:off x="3850443" y="9644864"/>
            <a:ext cx="2945700" cy="2817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b84628a04a_6_55:notes"/>
          <p:cNvSpPr/>
          <p:nvPr>
            <p:ph idx="2" type="sldImg"/>
          </p:nvPr>
        </p:nvSpPr>
        <p:spPr>
          <a:xfrm>
            <a:off x="519502" y="786854"/>
            <a:ext cx="5758800" cy="3240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b84628a04a_6_55:notes"/>
          <p:cNvSpPr txBox="1"/>
          <p:nvPr>
            <p:ph idx="1" type="body"/>
          </p:nvPr>
        </p:nvSpPr>
        <p:spPr>
          <a:xfrm>
            <a:off x="519502" y="4337951"/>
            <a:ext cx="5758800" cy="4910700"/>
          </a:xfrm>
          <a:prstGeom prst="rect">
            <a:avLst/>
          </a:prstGeom>
        </p:spPr>
        <p:txBody>
          <a:bodyPr anchorCtr="0" anchor="t" bIns="47775" lIns="95550" spcFirstLastPara="1" rIns="95550" wrap="square" tIns="47775">
            <a:noAutofit/>
          </a:bodyPr>
          <a:lstStyle/>
          <a:p>
            <a:pPr indent="-171450" lvl="0" marL="171450" rtl="0" algn="l">
              <a:spcBef>
                <a:spcPts val="0"/>
              </a:spcBef>
              <a:spcAft>
                <a:spcPts val="0"/>
              </a:spcAft>
              <a:buSzPts val="1000"/>
              <a:buChar char="🞐"/>
            </a:pPr>
            <a:r>
              <a:rPr lang="en-US"/>
              <a:t>The traditional application lifecycle is: requirements-design-development-test-deployment/operations-monitoring/operations, and the application is delivered as a whole.</a:t>
            </a:r>
            <a:endParaRPr/>
          </a:p>
          <a:p>
            <a:pPr indent="-171450" lvl="0" marL="171450" rtl="0" algn="l">
              <a:spcBef>
                <a:spcPts val="0"/>
              </a:spcBef>
              <a:spcAft>
                <a:spcPts val="0"/>
              </a:spcAft>
              <a:buSzPts val="1000"/>
              <a:buChar char="🞐"/>
            </a:pPr>
            <a:r>
              <a:rPr lang="en-US"/>
              <a:t>Continuous delivery is more of an agile way of working, not seeking to be large and comprehensive, but taking the smallest viable product as the delivery unit, receiving feedback and improving it during the delivery process, turning the "application lifecycle: requirements-design-development-test-deployment/operations-monitoring/operations" into a circular and closed loop. Continuous delivery requires building a deployment pipeline that allows every change in the version control system to be committed to the test environment through a standard automated process, and then deployed to production after automated testing.</a:t>
            </a:r>
            <a:endParaRPr/>
          </a:p>
          <a:p>
            <a:pPr indent="-171450" lvl="0" marL="171450" rtl="0" algn="l">
              <a:spcBef>
                <a:spcPts val="0"/>
              </a:spcBef>
              <a:spcAft>
                <a:spcPts val="0"/>
              </a:spcAft>
              <a:buSzPts val="1000"/>
              <a:buChar char="🞐"/>
            </a:pPr>
            <a:r>
              <a:rPr lang="en-US"/>
              <a:t>Continuous delivery enables fast delivery, rapid feedback, and reduced release risk</a:t>
            </a:r>
            <a:endParaRPr/>
          </a:p>
          <a:p>
            <a:pPr indent="-171450" lvl="0" marL="171450" rtl="0" algn="l">
              <a:spcBef>
                <a:spcPts val="0"/>
              </a:spcBef>
              <a:spcAft>
                <a:spcPts val="0"/>
              </a:spcAft>
              <a:buSzPts val="1000"/>
              <a:buChar char="🞐"/>
            </a:pPr>
            <a:r>
              <a:rPr lang="en-US"/>
              <a:t>Build your own CI/CD continuous build pipeline with a release process, such as using Jenkins.</a:t>
            </a:r>
            <a:endParaRPr/>
          </a:p>
        </p:txBody>
      </p:sp>
      <p:sp>
        <p:nvSpPr>
          <p:cNvPr id="326" name="Google Shape;326;gb84628a04a_6_55:notes"/>
          <p:cNvSpPr txBox="1"/>
          <p:nvPr>
            <p:ph idx="12" type="sldNum"/>
          </p:nvPr>
        </p:nvSpPr>
        <p:spPr>
          <a:xfrm>
            <a:off x="3850443" y="9644864"/>
            <a:ext cx="2945700" cy="2817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b84628a04a_6_51:notes"/>
          <p:cNvSpPr/>
          <p:nvPr>
            <p:ph idx="2" type="sldImg"/>
          </p:nvPr>
        </p:nvSpPr>
        <p:spPr>
          <a:xfrm>
            <a:off x="519502" y="786854"/>
            <a:ext cx="5758800" cy="3240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b84628a04a_6_51:notes"/>
          <p:cNvSpPr txBox="1"/>
          <p:nvPr>
            <p:ph idx="1" type="body"/>
          </p:nvPr>
        </p:nvSpPr>
        <p:spPr>
          <a:xfrm>
            <a:off x="519502" y="4337951"/>
            <a:ext cx="5758800" cy="4910700"/>
          </a:xfrm>
          <a:prstGeom prst="rect">
            <a:avLst/>
          </a:prstGeom>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375" name="Google Shape;375;gb84628a04a_6_51:notes"/>
          <p:cNvSpPr txBox="1"/>
          <p:nvPr>
            <p:ph idx="12" type="sldNum"/>
          </p:nvPr>
        </p:nvSpPr>
        <p:spPr>
          <a:xfrm>
            <a:off x="3850443" y="9644864"/>
            <a:ext cx="2945700" cy="2817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b84628a04a_6_47:notes"/>
          <p:cNvSpPr/>
          <p:nvPr>
            <p:ph idx="2" type="sldImg"/>
          </p:nvPr>
        </p:nvSpPr>
        <p:spPr>
          <a:xfrm>
            <a:off x="519502" y="786854"/>
            <a:ext cx="5758800" cy="3240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b84628a04a_6_47:notes"/>
          <p:cNvSpPr txBox="1"/>
          <p:nvPr>
            <p:ph idx="1" type="body"/>
          </p:nvPr>
        </p:nvSpPr>
        <p:spPr>
          <a:xfrm>
            <a:off x="519502" y="4337951"/>
            <a:ext cx="5758800" cy="4910700"/>
          </a:xfrm>
          <a:prstGeom prst="rect">
            <a:avLst/>
          </a:prstGeom>
        </p:spPr>
        <p:txBody>
          <a:bodyPr anchorCtr="0" anchor="t" bIns="47775" lIns="95550" spcFirstLastPara="1" rIns="95550" wrap="square" tIns="47775">
            <a:noAutofit/>
          </a:bodyPr>
          <a:lstStyle/>
          <a:p>
            <a:pPr indent="-171450" lvl="0" marL="171450" rtl="0" algn="l">
              <a:spcBef>
                <a:spcPts val="0"/>
              </a:spcBef>
              <a:spcAft>
                <a:spcPts val="0"/>
              </a:spcAft>
              <a:buSzPts val="1000"/>
              <a:buChar char="🞐"/>
            </a:pPr>
            <a:r>
              <a:rPr lang="en-US"/>
              <a:t>How Serverless architecture reduces development, O&amp;M complexity and IT operations costs</a:t>
            </a:r>
            <a:endParaRPr/>
          </a:p>
          <a:p>
            <a:pPr indent="-171450" lvl="0" marL="171450" rtl="0" algn="l">
              <a:spcBef>
                <a:spcPts val="0"/>
              </a:spcBef>
              <a:spcAft>
                <a:spcPts val="0"/>
              </a:spcAft>
              <a:buSzPts val="1000"/>
              <a:buChar char="🞐"/>
            </a:pPr>
            <a:r>
              <a:rPr lang="en-US"/>
              <a:t>Server operations. Serverless dramatically changes the cost model for running software applications by eliminating the overhead involved in maintaining server resources. There is no configuration, updating and management of the server infrastructure.</a:t>
            </a:r>
            <a:endParaRPr/>
          </a:p>
          <a:p>
            <a:pPr indent="-171450" lvl="0" marL="171450" rtl="0" algn="l">
              <a:spcBef>
                <a:spcPts val="0"/>
              </a:spcBef>
              <a:spcAft>
                <a:spcPts val="0"/>
              </a:spcAft>
              <a:buSzPts val="1000"/>
              <a:buChar char="🞐"/>
            </a:pPr>
            <a:r>
              <a:rPr lang="en-US"/>
              <a:t>Elastic Scaling: Serverless FaaS or BaaS offerings can immediately scale precisely to handle each individual incoming request. For developers, serverless platforms have no concept of "pre-planned capacity" and do not require configuration of "auto-scaling" triggers or rules. Scaling is done automatically without developer intervention. After the request is processed, serverless FaaS automatically scales down compute resources to ensure that there is never any free capacity.</a:t>
            </a:r>
            <a:endParaRPr/>
          </a:p>
          <a:p>
            <a:pPr indent="-171450" lvl="0" marL="171450" rtl="0" algn="l">
              <a:spcBef>
                <a:spcPts val="0"/>
              </a:spcBef>
              <a:spcAft>
                <a:spcPts val="0"/>
              </a:spcAft>
              <a:buSzPts val="1000"/>
              <a:buChar char="🞐"/>
            </a:pPr>
            <a:r>
              <a:rPr lang="en-US"/>
              <a:t>Low cost. Serverless computing services do not charge for idle virtual machines or containers; that is, when code is not running or not doing meaningful work.  --CNCF, "Serverless Whitepaper</a:t>
            </a:r>
            <a:endParaRPr/>
          </a:p>
        </p:txBody>
      </p:sp>
      <p:sp>
        <p:nvSpPr>
          <p:cNvPr id="390" name="Google Shape;390;gb84628a04a_6_47:notes"/>
          <p:cNvSpPr txBox="1"/>
          <p:nvPr>
            <p:ph idx="12" type="sldNum"/>
          </p:nvPr>
        </p:nvSpPr>
        <p:spPr>
          <a:xfrm>
            <a:off x="3850443" y="9644864"/>
            <a:ext cx="2945700" cy="2817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b84628a04a_6_111:notes"/>
          <p:cNvSpPr/>
          <p:nvPr>
            <p:ph idx="2" type="sldImg"/>
          </p:nvPr>
        </p:nvSpPr>
        <p:spPr>
          <a:xfrm>
            <a:off x="519502" y="786854"/>
            <a:ext cx="5758800" cy="3240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b84628a04a_6_111:notes"/>
          <p:cNvSpPr txBox="1"/>
          <p:nvPr>
            <p:ph idx="1" type="body"/>
          </p:nvPr>
        </p:nvSpPr>
        <p:spPr>
          <a:xfrm>
            <a:off x="519502" y="4337951"/>
            <a:ext cx="5758800" cy="4910700"/>
          </a:xfrm>
          <a:prstGeom prst="rect">
            <a:avLst/>
          </a:prstGeom>
        </p:spPr>
        <p:txBody>
          <a:bodyPr anchorCtr="0" anchor="t" bIns="47775" lIns="95550" spcFirstLastPara="1" rIns="95550" wrap="square" tIns="47775">
            <a:noAutofit/>
          </a:bodyPr>
          <a:lstStyle/>
          <a:p>
            <a:pPr indent="-171450" lvl="0" marL="171450" rtl="0" algn="l">
              <a:spcBef>
                <a:spcPts val="0"/>
              </a:spcBef>
              <a:spcAft>
                <a:spcPts val="0"/>
              </a:spcAft>
              <a:buSzPts val="1000"/>
              <a:buChar char="🞐"/>
            </a:pPr>
            <a:r>
              <a:rPr lang="en-US"/>
              <a:t>Training Target: Cloud architects. To participate in this training, you need to learn the Tencent Cloud Architecture TCA course first.</a:t>
            </a:r>
            <a:endParaRPr/>
          </a:p>
          <a:p>
            <a:pPr indent="0" lvl="0" marL="0" rtl="0" algn="l">
              <a:spcBef>
                <a:spcPts val="0"/>
              </a:spcBef>
              <a:spcAft>
                <a:spcPts val="0"/>
              </a:spcAft>
              <a:buNone/>
            </a:pPr>
            <a:r>
              <a:t/>
            </a:r>
            <a:endParaRPr/>
          </a:p>
        </p:txBody>
      </p:sp>
      <p:sp>
        <p:nvSpPr>
          <p:cNvPr id="122" name="Google Shape;122;gb84628a04a_6_111:notes"/>
          <p:cNvSpPr txBox="1"/>
          <p:nvPr>
            <p:ph idx="12" type="sldNum"/>
          </p:nvPr>
        </p:nvSpPr>
        <p:spPr>
          <a:xfrm>
            <a:off x="3850443" y="9644864"/>
            <a:ext cx="2945700" cy="2817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b84628a04a_6_43:notes"/>
          <p:cNvSpPr/>
          <p:nvPr>
            <p:ph idx="2" type="sldImg"/>
          </p:nvPr>
        </p:nvSpPr>
        <p:spPr>
          <a:xfrm>
            <a:off x="519502" y="786854"/>
            <a:ext cx="5758800" cy="3240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b84628a04a_6_43:notes"/>
          <p:cNvSpPr txBox="1"/>
          <p:nvPr>
            <p:ph idx="1" type="body"/>
          </p:nvPr>
        </p:nvSpPr>
        <p:spPr>
          <a:xfrm>
            <a:off x="519502" y="4337951"/>
            <a:ext cx="5758800" cy="4910700"/>
          </a:xfrm>
          <a:prstGeom prst="rect">
            <a:avLst/>
          </a:prstGeom>
        </p:spPr>
        <p:txBody>
          <a:bodyPr anchorCtr="0" anchor="t" bIns="47775" lIns="95550" spcFirstLastPara="1" rIns="95550" wrap="square" tIns="47775">
            <a:noAutofit/>
          </a:bodyPr>
          <a:lstStyle/>
          <a:p>
            <a:pPr indent="0" lvl="0" marL="0" rtl="0" algn="r">
              <a:spcBef>
                <a:spcPts val="0"/>
              </a:spcBef>
              <a:spcAft>
                <a:spcPts val="0"/>
              </a:spcAft>
              <a:buClr>
                <a:schemeClr val="dk1"/>
              </a:buClr>
              <a:buSzPts val="1100"/>
              <a:buFont typeface="Arial"/>
              <a:buNone/>
            </a:pPr>
            <a:r>
              <a:rPr lang="en-US"/>
              <a:t>FAAS: Functions as a Service is an event-driven, function-hosted computing service. With Function as a Service, developers simply write business function code and set the conditions for it to run, without the need to configure and manage infrastructure such as servers. Function code runs in stateless containers, triggered by events and transient and volatile, and is completely managed by third parties, with the infrastructure completely transparent to application developers. Functions run in a resilient, highly reliable manner and are billed on actual execution resources, with no costs incurred for non-execution. Functions-as-a-Service delivers an unprecedented development experience. Development delivery is more agile, developers only need to write application logic, computing resources are provided in the form of services, no need to consider resource capacity and infrastructure operation and maintenance, further reducing development delivery time; resource utilization is more efficient, function units only run when triggered, and are quickly released after processing, almost no idle time, resource utilization is nearly 100%.</a:t>
            </a:r>
            <a:endParaRPr/>
          </a:p>
          <a:p>
            <a:pPr indent="0" lvl="0" marL="0" rtl="0" algn="r">
              <a:spcBef>
                <a:spcPts val="0"/>
              </a:spcBef>
              <a:spcAft>
                <a:spcPts val="0"/>
              </a:spcAft>
              <a:buClr>
                <a:schemeClr val="dk1"/>
              </a:buClr>
              <a:buSzPts val="1100"/>
              <a:buFont typeface="Arial"/>
              <a:buNone/>
            </a:pPr>
            <a:r>
              <a:rPr lang="en-US"/>
              <a:t>BAAS: The concept of BaaS covers a wide range of third-party services that applications may rely on, such as cloud databases, authentication, object storage, etc. Developers are able to integrate all the required back-end functions through APIs and SDKs provided by BaaS service providers, without having to build back-end applications or manage infrastructure such as virtual machines or containers to ensure that applications uptime. Most of the BaaS services are provided by cloud service providers, and users do not need to care about and maintain the underlying infrastructure resources.                                                   </a:t>
            </a:r>
            <a:endParaRPr/>
          </a:p>
          <a:p>
            <a:pPr indent="0" lvl="0" marL="0" rtl="0" algn="r">
              <a:spcBef>
                <a:spcPts val="0"/>
              </a:spcBef>
              <a:spcAft>
                <a:spcPts val="0"/>
              </a:spcAft>
              <a:buClr>
                <a:schemeClr val="dk1"/>
              </a:buClr>
              <a:buSzPts val="1100"/>
              <a:buFont typeface="Arial"/>
              <a:buNone/>
            </a:pPr>
            <a:r>
              <a:rPr lang="en-US"/>
              <a:t>--- "Serverless Architecture Technology White Paper", Cloud Computing Open Source Industry Alliance</a:t>
            </a:r>
            <a:endParaRPr/>
          </a:p>
          <a:p>
            <a:pPr indent="0" lvl="0" marL="0" rtl="0" algn="r">
              <a:spcBef>
                <a:spcPts val="0"/>
              </a:spcBef>
              <a:spcAft>
                <a:spcPts val="0"/>
              </a:spcAft>
              <a:buClr>
                <a:schemeClr val="dk1"/>
              </a:buClr>
              <a:buSzPts val="1100"/>
              <a:buFont typeface="Arial"/>
              <a:buNone/>
            </a:pPr>
            <a:r>
              <a:t/>
            </a:r>
            <a:endParaRPr/>
          </a:p>
          <a:p>
            <a:pPr indent="0" lvl="0" marL="0" rtl="0" algn="r">
              <a:spcBef>
                <a:spcPts val="0"/>
              </a:spcBef>
              <a:spcAft>
                <a:spcPts val="0"/>
              </a:spcAft>
              <a:buClr>
                <a:schemeClr val="dk1"/>
              </a:buClr>
              <a:buSzPts val="1000"/>
              <a:buFont typeface="Arial"/>
              <a:buNone/>
            </a:pPr>
            <a:r>
              <a:t/>
            </a:r>
            <a:endParaRPr/>
          </a:p>
          <a:p>
            <a:pPr indent="0" lvl="0" marL="0" rtl="0" algn="l">
              <a:spcBef>
                <a:spcPts val="0"/>
              </a:spcBef>
              <a:spcAft>
                <a:spcPts val="0"/>
              </a:spcAft>
              <a:buNone/>
            </a:pPr>
            <a:r>
              <a:t/>
            </a:r>
            <a:endParaRPr/>
          </a:p>
        </p:txBody>
      </p:sp>
      <p:sp>
        <p:nvSpPr>
          <p:cNvPr id="398" name="Google Shape;398;gb84628a04a_6_43:notes"/>
          <p:cNvSpPr txBox="1"/>
          <p:nvPr>
            <p:ph idx="12" type="sldNum"/>
          </p:nvPr>
        </p:nvSpPr>
        <p:spPr>
          <a:xfrm>
            <a:off x="3850443" y="9644864"/>
            <a:ext cx="2945700" cy="2817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b84628a04a_6_39:notes"/>
          <p:cNvSpPr/>
          <p:nvPr>
            <p:ph idx="2" type="sldImg"/>
          </p:nvPr>
        </p:nvSpPr>
        <p:spPr>
          <a:xfrm>
            <a:off x="519502" y="786854"/>
            <a:ext cx="5758800" cy="3240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b84628a04a_6_39:notes"/>
          <p:cNvSpPr txBox="1"/>
          <p:nvPr>
            <p:ph idx="1" type="body"/>
          </p:nvPr>
        </p:nvSpPr>
        <p:spPr>
          <a:xfrm>
            <a:off x="519502" y="4337951"/>
            <a:ext cx="5758800" cy="4910700"/>
          </a:xfrm>
          <a:prstGeom prst="rect">
            <a:avLst/>
          </a:prstGeom>
        </p:spPr>
        <p:txBody>
          <a:bodyPr anchorCtr="0" anchor="t" bIns="47775" lIns="95550" spcFirstLastPara="1" rIns="95550" wrap="square" tIns="47775">
            <a:noAutofit/>
          </a:bodyPr>
          <a:lstStyle/>
          <a:p>
            <a:pPr indent="-171450" lvl="0" marL="171450" rtl="0" algn="l">
              <a:spcBef>
                <a:spcPts val="0"/>
              </a:spcBef>
              <a:spcAft>
                <a:spcPts val="0"/>
              </a:spcAft>
              <a:buSzPts val="1000"/>
              <a:buChar char="🞐"/>
            </a:pPr>
            <a:r>
              <a:rPr lang="en-US"/>
              <a:t>Virtual machines, containers and Serverless all abstract IT infrastructure resources, but there are significant differences between the three. Serverless architecture does not completely replace the application of virtual machines and containers, and each has its own advantages and disadvantages in terms of deployment methods, security isolation, ecological integrity, and scenario applicability, and has its own technical audience.</a:t>
            </a:r>
            <a:endParaRPr/>
          </a:p>
          <a:p>
            <a:pPr indent="-173037" lvl="1" marL="355600" rtl="0" algn="l">
              <a:spcBef>
                <a:spcPts val="0"/>
              </a:spcBef>
              <a:spcAft>
                <a:spcPts val="0"/>
              </a:spcAft>
              <a:buSzPts val="1000"/>
              <a:buChar char="■"/>
            </a:pPr>
            <a:r>
              <a:rPr lang="en-US"/>
              <a:t>Virtual Machine Deployment: The first choice for steady-state operations. Low latency, predictable high performance, and a better isolated environment make it the deployment of choice for static monolithic applications and performance-sensitive workloads, i.e., high-performance computing applications (e.g., video encoding, machine learning). For large applications, virtual machines are also the primary deployment target, especially for applications that emphasize data persistence and stateful applications.</a:t>
            </a:r>
            <a:endParaRPr/>
          </a:p>
          <a:p>
            <a:pPr indent="-173037" lvl="1" marL="355600" rtl="0" algn="l">
              <a:spcBef>
                <a:spcPts val="0"/>
              </a:spcBef>
              <a:spcAft>
                <a:spcPts val="0"/>
              </a:spcAft>
              <a:buSzPts val="1000"/>
              <a:buChar char="■"/>
            </a:pPr>
            <a:r>
              <a:rPr lang="en-US"/>
              <a:t>Container deployment: the best vehicle for microservices architecture, container technology standardizes all applications into manageable, testable, easy-to-migrate images, thus providing a way to integrate the management of different technology stacks</a:t>
            </a:r>
            <a:endParaRPr/>
          </a:p>
          <a:p>
            <a:pPr indent="-173037" lvl="1" marL="355600" rtl="0" algn="l">
              <a:spcBef>
                <a:spcPts val="0"/>
              </a:spcBef>
              <a:spcAft>
                <a:spcPts val="0"/>
              </a:spcAft>
              <a:buSzPts val="1000"/>
              <a:buChar char="■"/>
            </a:pPr>
            <a:r>
              <a:rPr lang="en-US"/>
              <a:t>Serverless Deployment: The New Shape of Event-Driven Deployment</a:t>
            </a:r>
            <a:endParaRPr/>
          </a:p>
          <a:p>
            <a:pPr indent="0" lvl="0" marL="1371600" rtl="0" algn="r">
              <a:spcBef>
                <a:spcPts val="0"/>
              </a:spcBef>
              <a:spcAft>
                <a:spcPts val="0"/>
              </a:spcAft>
              <a:buClr>
                <a:schemeClr val="dk1"/>
              </a:buClr>
              <a:buSzPts val="1100"/>
              <a:buFont typeface="Arial"/>
              <a:buNone/>
            </a:pPr>
            <a:r>
              <a:rPr lang="en-US"/>
              <a:t>	--- "Serverless Architecture Technology White Paper", Cloud Computing Open Source Industry Alliance</a:t>
            </a:r>
            <a:endParaRPr/>
          </a:p>
        </p:txBody>
      </p:sp>
      <p:sp>
        <p:nvSpPr>
          <p:cNvPr id="418" name="Google Shape;418;gb84628a04a_6_39:notes"/>
          <p:cNvSpPr txBox="1"/>
          <p:nvPr>
            <p:ph idx="12" type="sldNum"/>
          </p:nvPr>
        </p:nvSpPr>
        <p:spPr>
          <a:xfrm>
            <a:off x="3850443" y="9644864"/>
            <a:ext cx="2945700" cy="2817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b84628a04a_6_35:notes"/>
          <p:cNvSpPr/>
          <p:nvPr>
            <p:ph idx="2" type="sldImg"/>
          </p:nvPr>
        </p:nvSpPr>
        <p:spPr>
          <a:xfrm>
            <a:off x="519502" y="786854"/>
            <a:ext cx="5758800" cy="3240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b84628a04a_6_35:notes"/>
          <p:cNvSpPr txBox="1"/>
          <p:nvPr>
            <p:ph idx="1" type="body"/>
          </p:nvPr>
        </p:nvSpPr>
        <p:spPr>
          <a:xfrm>
            <a:off x="519502" y="4337951"/>
            <a:ext cx="5758800" cy="4910700"/>
          </a:xfrm>
          <a:prstGeom prst="rect">
            <a:avLst/>
          </a:prstGeom>
        </p:spPr>
        <p:txBody>
          <a:bodyPr anchorCtr="0" anchor="t" bIns="47775" lIns="95550" spcFirstLastPara="1" rIns="95550" wrap="square" tIns="47775">
            <a:noAutofit/>
          </a:bodyPr>
          <a:lstStyle/>
          <a:p>
            <a:pPr indent="-171450" lvl="0" marL="171450" rtl="0" algn="l">
              <a:spcBef>
                <a:spcPts val="0"/>
              </a:spcBef>
              <a:spcAft>
                <a:spcPts val="0"/>
              </a:spcAft>
              <a:buSzPts val="1000"/>
              <a:buChar char="🞐"/>
            </a:pPr>
            <a:r>
              <a:rPr lang="en-US"/>
              <a:t>Application Backend Services</a:t>
            </a:r>
            <a:endParaRPr/>
          </a:p>
          <a:p>
            <a:pPr indent="-173037" lvl="1" marL="355600" rtl="0" algn="l">
              <a:spcBef>
                <a:spcPts val="0"/>
              </a:spcBef>
              <a:spcAft>
                <a:spcPts val="0"/>
              </a:spcAft>
              <a:buSzPts val="1000"/>
              <a:buChar char="■"/>
            </a:pPr>
            <a:r>
              <a:rPr lang="en-US"/>
              <a:t>Mobile application backend services: Building mobile backend services using serverless architecture technology is a very common scenario. It allows developers to build applications on cloud-based backend services. This allows developers to focus more on optimizing their mobile applications by choosing from a rich set of backend services provided by cloud providers on demand. For example, the development of WeChat applets</a:t>
            </a:r>
            <a:endParaRPr/>
          </a:p>
          <a:p>
            <a:pPr indent="-173037" lvl="1" marL="355600" rtl="0" algn="l">
              <a:spcBef>
                <a:spcPts val="0"/>
              </a:spcBef>
              <a:spcAft>
                <a:spcPts val="0"/>
              </a:spcAft>
              <a:buSzPts val="1000"/>
              <a:buChar char="■"/>
            </a:pPr>
            <a:r>
              <a:rPr lang="en-US"/>
              <a:t>IOT back-end services: IOT application scenarios, the device transmission data volume is small, and often data transmission at fixed intervals, data transmission has obvious peak and trough characteristics. The peak time of data transmission triggers the centralized processing of back-end function services, which is quickly released after processing to improve the efficiency of resource utilization.</a:t>
            </a:r>
            <a:endParaRPr/>
          </a:p>
          <a:p>
            <a:pPr indent="-171450" lvl="0" marL="171450" rtl="0" algn="l">
              <a:spcBef>
                <a:spcPts val="0"/>
              </a:spcBef>
              <a:spcAft>
                <a:spcPts val="0"/>
              </a:spcAft>
              <a:buSzPts val="1000"/>
              <a:buChar char="🞐"/>
            </a:pPr>
            <a:r>
              <a:rPr lang="en-US"/>
              <a:t>Large-scale data processing and computing classes</a:t>
            </a:r>
            <a:endParaRPr/>
          </a:p>
          <a:p>
            <a:pPr indent="-173037" lvl="1" marL="355600" rtl="0" algn="l">
              <a:spcBef>
                <a:spcPts val="0"/>
              </a:spcBef>
              <a:spcAft>
                <a:spcPts val="0"/>
              </a:spcAft>
              <a:buSzPts val="1000"/>
              <a:buChar char="■"/>
            </a:pPr>
            <a:r>
              <a:rPr lang="en-US"/>
              <a:t>AI inference and prediction: The demand for AI inference and prediction calls varies with the ebb and flow of the business and is somewhat volatile. At the same time, AI inference usually uses GPU acceleration, and such significant peak variations can lead to a lot of wasted resources. Using serverless architecture technology can effectively solve these problems. When high business requests arrive, the execution instance of the cloud function automatically scales up to meet business needs; when requests are low or no requests arrive, the cloud function automatically scales down to save resource usage.</a:t>
            </a:r>
            <a:endParaRPr/>
          </a:p>
          <a:p>
            <a:pPr indent="-173037" lvl="1" marL="355600" rtl="0" algn="l">
              <a:spcBef>
                <a:spcPts val="0"/>
              </a:spcBef>
              <a:spcAft>
                <a:spcPts val="0"/>
              </a:spcAft>
              <a:buSzPts val="1000"/>
              <a:buChar char="■"/>
            </a:pPr>
            <a:r>
              <a:rPr lang="en-US"/>
              <a:t>Batch or scheduled tasks: With the ability to perform powerful parallel computing in an asynchronous manner for only short runs per day, IO or network access tasks are well suited for serverless architectures. These tasks can consume the required resources while running in an elastic manner and do not incur resource costs for the remainder of the day when they are not being used. Examples include regular data backups, etc.</a:t>
            </a:r>
            <a:endParaRPr/>
          </a:p>
          <a:p>
            <a:pPr indent="-171450" lvl="0" marL="171450" rtl="0" algn="l">
              <a:spcBef>
                <a:spcPts val="0"/>
              </a:spcBef>
              <a:spcAft>
                <a:spcPts val="0"/>
              </a:spcAft>
              <a:buSzPts val="1000"/>
              <a:buChar char="🞐"/>
            </a:pPr>
            <a:r>
              <a:rPr lang="en-US"/>
              <a:t>Event-based content processing applications</a:t>
            </a:r>
            <a:endParaRPr/>
          </a:p>
          <a:p>
            <a:pPr indent="-173037" lvl="1" marL="355600" rtl="0" algn="l">
              <a:spcBef>
                <a:spcPts val="0"/>
              </a:spcBef>
              <a:spcAft>
                <a:spcPts val="0"/>
              </a:spcAft>
              <a:buSzPts val="1000"/>
              <a:buChar char="■"/>
            </a:pPr>
            <a:r>
              <a:rPr lang="en-US"/>
              <a:t>Real-time file processing: Some applications will crop images into different sizes or add different label watermarks according to different application requirements. Video applications will transcode video streams into different resolutions and push them to different services. When the image or video stream is uploaded through the object storage, the corresponding function is triggered and processed automatically on demand according to the calculation rules, without the need to build additional servers or manual intervention.</a:t>
            </a:r>
            <a:endParaRPr/>
          </a:p>
          <a:p>
            <a:pPr indent="-173037" lvl="1" marL="355600" rtl="0" algn="l">
              <a:spcBef>
                <a:spcPts val="0"/>
              </a:spcBef>
              <a:spcAft>
                <a:spcPts val="0"/>
              </a:spcAft>
              <a:buSzPts val="1000"/>
              <a:buChar char="■"/>
            </a:pPr>
            <a:r>
              <a:rPr lang="en-US"/>
              <a:t>Customized event triggering: Take the scenario of sending emails to verify email addresses when users register as an example, the subsequent registration process can be triggered by customized events without the need to configure additional application serverless to handle the subsequent requests.</a:t>
            </a:r>
            <a:endParaRPr/>
          </a:p>
          <a:p>
            <a:pPr indent="0" lvl="1" marL="182562" rtl="0" algn="r">
              <a:spcBef>
                <a:spcPts val="0"/>
              </a:spcBef>
              <a:spcAft>
                <a:spcPts val="0"/>
              </a:spcAft>
              <a:buClr>
                <a:schemeClr val="dk1"/>
              </a:buClr>
              <a:buSzPts val="1000"/>
              <a:buFont typeface="Arial"/>
              <a:buNone/>
            </a:pPr>
            <a:r>
              <a:rPr lang="en-US"/>
              <a:t>    ---《无服务器架构技术白皮书》，云计算开源产业联盟</a:t>
            </a:r>
            <a:endParaRPr/>
          </a:p>
        </p:txBody>
      </p:sp>
      <p:sp>
        <p:nvSpPr>
          <p:cNvPr id="425" name="Google Shape;425;gb84628a04a_6_35:notes"/>
          <p:cNvSpPr txBox="1"/>
          <p:nvPr>
            <p:ph idx="12" type="sldNum"/>
          </p:nvPr>
        </p:nvSpPr>
        <p:spPr>
          <a:xfrm>
            <a:off x="3850443" y="9644864"/>
            <a:ext cx="2945700" cy="2817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b84628a04a_6_31:notes"/>
          <p:cNvSpPr/>
          <p:nvPr>
            <p:ph idx="2" type="sldImg"/>
          </p:nvPr>
        </p:nvSpPr>
        <p:spPr>
          <a:xfrm>
            <a:off x="519502" y="786854"/>
            <a:ext cx="5758800" cy="3240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b84628a04a_6_31:notes"/>
          <p:cNvSpPr txBox="1"/>
          <p:nvPr>
            <p:ph idx="1" type="body"/>
          </p:nvPr>
        </p:nvSpPr>
        <p:spPr>
          <a:xfrm>
            <a:off x="519502" y="4337951"/>
            <a:ext cx="5758800" cy="4910700"/>
          </a:xfrm>
          <a:prstGeom prst="rect">
            <a:avLst/>
          </a:prstGeom>
        </p:spPr>
        <p:txBody>
          <a:bodyPr anchorCtr="0" anchor="t" bIns="47775" lIns="95550" spcFirstLastPara="1" rIns="95550" wrap="square" tIns="47775">
            <a:noAutofit/>
          </a:bodyPr>
          <a:lstStyle/>
          <a:p>
            <a:pPr indent="-171450" lvl="0" marL="171450" rtl="0" algn="l">
              <a:spcBef>
                <a:spcPts val="0"/>
              </a:spcBef>
              <a:spcAft>
                <a:spcPts val="0"/>
              </a:spcAft>
              <a:buSzPts val="1000"/>
              <a:buChar char="🞐"/>
            </a:pPr>
            <a:r>
              <a:rPr lang="en-US"/>
              <a:t>The limitations of function-as-a-service are also obvious at this stage. Code debugging is more complicated, most of the code debugging in FaaS platform needs to be downloaded to local and uploaded to function after successful debugging, the online debugging tool function is not yet perfect, and the complexity of debugging is high. </a:t>
            </a:r>
            <a:endParaRPr/>
          </a:p>
          <a:p>
            <a:pPr indent="-171450" lvl="0" marL="171450" rtl="0" algn="l">
              <a:spcBef>
                <a:spcPts val="0"/>
              </a:spcBef>
              <a:spcAft>
                <a:spcPts val="0"/>
              </a:spcAft>
              <a:buSzPts val="1000"/>
              <a:buChar char="🞐"/>
            </a:pPr>
            <a:r>
              <a:rPr lang="en-US"/>
              <a:t>The code in FaaS is triggered by events, and if the execution is not triggered again after a period of time, the container of the execution function will be destroyed, and there will be start-up overhead and increase the start-up delay, so it is not applicable to low-latency business, such as financial transactions, etc. </a:t>
            </a:r>
            <a:endParaRPr/>
          </a:p>
          <a:p>
            <a:pPr indent="-171450" lvl="0" marL="171450" rtl="0" algn="l">
              <a:spcBef>
                <a:spcPts val="0"/>
              </a:spcBef>
              <a:spcAft>
                <a:spcPts val="0"/>
              </a:spcAft>
              <a:buSzPts val="1000"/>
              <a:buChar char="🞐"/>
            </a:pPr>
            <a:r>
              <a:rPr lang="en-US"/>
              <a:t>As a large number of BaaS services are maintained by vendors, which also makes the serverless architecture of vendor binding phenomenon is more serious</a:t>
            </a:r>
            <a:endParaRPr/>
          </a:p>
          <a:p>
            <a:pPr indent="-171450" lvl="0" marL="171450" rtl="0" algn="l">
              <a:spcBef>
                <a:spcPts val="0"/>
              </a:spcBef>
              <a:spcAft>
                <a:spcPts val="0"/>
              </a:spcAft>
              <a:buSzPts val="1000"/>
              <a:buChar char="🞐"/>
            </a:pPr>
            <a:r>
              <a:rPr lang="en-US"/>
              <a:t>There is a lack of standardization and complete ecosystem, comprehensive and stable documentation, examples, tools and best practices. </a:t>
            </a:r>
            <a:r>
              <a:rPr lang="en-US">
                <a:solidFill>
                  <a:srgbClr val="333333"/>
                </a:solidFill>
                <a:highlight>
                  <a:schemeClr val="lt1"/>
                </a:highlight>
              </a:rPr>
              <a:t>Going Serverless inherently involves giving up full control of the software stack on which code runs.</a:t>
            </a:r>
            <a:endParaRPr/>
          </a:p>
        </p:txBody>
      </p:sp>
      <p:sp>
        <p:nvSpPr>
          <p:cNvPr id="445" name="Google Shape;445;gb84628a04a_6_31:notes"/>
          <p:cNvSpPr txBox="1"/>
          <p:nvPr>
            <p:ph idx="12" type="sldNum"/>
          </p:nvPr>
        </p:nvSpPr>
        <p:spPr>
          <a:xfrm>
            <a:off x="3850443" y="9644864"/>
            <a:ext cx="2945700" cy="2817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b84628a04a_6_27:notes"/>
          <p:cNvSpPr/>
          <p:nvPr>
            <p:ph idx="2" type="sldImg"/>
          </p:nvPr>
        </p:nvSpPr>
        <p:spPr>
          <a:xfrm>
            <a:off x="519502" y="786854"/>
            <a:ext cx="5758800" cy="3240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b84628a04a_6_27:notes"/>
          <p:cNvSpPr txBox="1"/>
          <p:nvPr>
            <p:ph idx="1" type="body"/>
          </p:nvPr>
        </p:nvSpPr>
        <p:spPr>
          <a:xfrm>
            <a:off x="519502" y="4337951"/>
            <a:ext cx="5758800" cy="4910700"/>
          </a:xfrm>
          <a:prstGeom prst="rect">
            <a:avLst/>
          </a:prstGeom>
        </p:spPr>
        <p:txBody>
          <a:bodyPr anchorCtr="0" anchor="t" bIns="47775" lIns="95550" spcFirstLastPara="1" rIns="95550" wrap="square" tIns="47775">
            <a:noAutofit/>
          </a:bodyPr>
          <a:lstStyle/>
          <a:p>
            <a:pPr indent="-171450" lvl="0" marL="171450" rtl="0" algn="l">
              <a:spcBef>
                <a:spcPts val="0"/>
              </a:spcBef>
              <a:spcAft>
                <a:spcPts val="0"/>
              </a:spcAft>
              <a:buSzPts val="1000"/>
              <a:buChar char="🞐"/>
            </a:pPr>
            <a:r>
              <a:rPr lang="en-US"/>
              <a:t>Serverless Cloud Function (SCF) is a serverless execution environment provided by Tencent Cloud for enterprises and developers to help users run code without the need to purchase and manage servers. Users simply write core code in a platform-supported language and set the conditions for running the code, and then run the code elastically and securely on Tencent Cloud infrastructure. SCF is the ideal computing platform for scenarios such as real-time file processing and data processing. When using cloud functions, users only need to focus on their own code.</a:t>
            </a:r>
            <a:endParaRPr/>
          </a:p>
          <a:p>
            <a:pPr indent="-171450" lvl="0" marL="171450" rtl="0" algn="l">
              <a:spcBef>
                <a:spcPts val="0"/>
              </a:spcBef>
              <a:spcAft>
                <a:spcPts val="0"/>
              </a:spcAft>
              <a:buSzPts val="1000"/>
              <a:buChar char="🞐"/>
            </a:pPr>
            <a:r>
              <a:rPr lang="en-US"/>
              <a:t>Tencent Cloud fully manages the underlying computing resources, including server CPU, memory, network and other configuration/resource maintenance, code deployment, elastic scaling, load balancing, security upgrades, resource operation monitoring, etc. Users only need to provide code in the language supported by the platform. The code will be scaled up and down according to the request load during execution, without manual configuration and intervention to meet the availability and stability of the service under different scenarios, from a few requests per day to thousands of requests per second, all scaled by the underlying cloud function itself. Cloud Functions are automatically deployed across multiple availability zones within a geography, providing extreme fault tolerance. Users only pay for running cloud functions, and no costs are incurred when the code is not running.</a:t>
            </a:r>
            <a:endParaRPr/>
          </a:p>
        </p:txBody>
      </p:sp>
      <p:sp>
        <p:nvSpPr>
          <p:cNvPr id="475" name="Google Shape;475;gb84628a04a_6_27:notes"/>
          <p:cNvSpPr txBox="1"/>
          <p:nvPr>
            <p:ph idx="12" type="sldNum"/>
          </p:nvPr>
        </p:nvSpPr>
        <p:spPr>
          <a:xfrm>
            <a:off x="3850443" y="9644864"/>
            <a:ext cx="2945700" cy="2817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b84628a04a_6_23:notes"/>
          <p:cNvSpPr/>
          <p:nvPr>
            <p:ph idx="2" type="sldImg"/>
          </p:nvPr>
        </p:nvSpPr>
        <p:spPr>
          <a:xfrm>
            <a:off x="519502" y="786854"/>
            <a:ext cx="5758800" cy="3240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b84628a04a_6_23:notes"/>
          <p:cNvSpPr txBox="1"/>
          <p:nvPr>
            <p:ph idx="1" type="body"/>
          </p:nvPr>
        </p:nvSpPr>
        <p:spPr>
          <a:xfrm>
            <a:off x="519502" y="4337951"/>
            <a:ext cx="5758800" cy="4910700"/>
          </a:xfrm>
          <a:prstGeom prst="rect">
            <a:avLst/>
          </a:prstGeom>
        </p:spPr>
        <p:txBody>
          <a:bodyPr anchorCtr="0" anchor="t" bIns="47775" lIns="95550" spcFirstLastPara="1" rIns="95550" wrap="square" tIns="47775">
            <a:noAutofit/>
          </a:bodyPr>
          <a:lstStyle/>
          <a:p>
            <a:pPr indent="-171450" lvl="0" marL="171450" rtl="0" algn="l">
              <a:spcBef>
                <a:spcPts val="0"/>
              </a:spcBef>
              <a:spcAft>
                <a:spcPts val="0"/>
              </a:spcAft>
              <a:buSzPts val="1000"/>
              <a:buChar char="🞐"/>
            </a:pPr>
            <a:r>
              <a:rPr lang="en-US"/>
              <a:t>Call source: function call from the user or internal cloud product event trigger, currently supports: manual trigger (API), timing trigger, COS trigger, CMQ trigger, API gateway trigger and other triggering methods</a:t>
            </a:r>
            <a:endParaRPr/>
          </a:p>
          <a:p>
            <a:pPr indent="-171450" lvl="0" marL="171450" rtl="0" algn="l">
              <a:spcBef>
                <a:spcPts val="0"/>
              </a:spcBef>
              <a:spcAft>
                <a:spcPts val="0"/>
              </a:spcAft>
              <a:buSzPts val="1000"/>
              <a:buChar char="🞐"/>
            </a:pPr>
            <a:r>
              <a:rPr lang="en-US"/>
              <a:t>Access layer: load user authentication and other issues</a:t>
            </a:r>
            <a:endParaRPr/>
          </a:p>
          <a:p>
            <a:pPr indent="-171450" lvl="0" marL="171450" rtl="0" algn="l">
              <a:spcBef>
                <a:spcPts val="0"/>
              </a:spcBef>
              <a:spcAft>
                <a:spcPts val="0"/>
              </a:spcAft>
              <a:buSzPts val="1000"/>
              <a:buChar char="🞐"/>
            </a:pPr>
            <a:r>
              <a:rPr lang="en-US"/>
              <a:t>Control layer: distribution of load function calls, function configuration, function instance life cycle management, dynamic expansion and contraction, disaster recovery scheduling, load balancing, etc.</a:t>
            </a:r>
            <a:endParaRPr/>
          </a:p>
          <a:p>
            <a:pPr indent="-173037" lvl="1" marL="355600" rtl="0" algn="l">
              <a:spcBef>
                <a:spcPts val="0"/>
              </a:spcBef>
              <a:spcAft>
                <a:spcPts val="0"/>
              </a:spcAft>
              <a:buSzPts val="1000"/>
              <a:buChar char="■"/>
            </a:pPr>
            <a:r>
              <a:rPr lang="en-US"/>
              <a:t>Function call: Use existing instances directly, and create new instances by scheduling if there are not enough instances</a:t>
            </a:r>
            <a:endParaRPr/>
          </a:p>
          <a:p>
            <a:pPr indent="-173037" lvl="1" marL="355600" rtl="0" algn="l">
              <a:spcBef>
                <a:spcPts val="0"/>
              </a:spcBef>
              <a:spcAft>
                <a:spcPts val="0"/>
              </a:spcAft>
              <a:buSzPts val="1000"/>
              <a:buChar char="■"/>
            </a:pPr>
            <a:r>
              <a:rPr lang="en-US"/>
              <a:t>Function scheduling: expansion and contraction of instances and code changes</a:t>
            </a:r>
            <a:endParaRPr/>
          </a:p>
          <a:p>
            <a:pPr indent="-171450" lvl="0" marL="171450" rtl="0" algn="l">
              <a:spcBef>
                <a:spcPts val="0"/>
              </a:spcBef>
              <a:spcAft>
                <a:spcPts val="0"/>
              </a:spcAft>
              <a:buSzPts val="1000"/>
              <a:buChar char="🞐"/>
            </a:pPr>
            <a:r>
              <a:rPr lang="en-US"/>
              <a:t>Execution layer: load runtime environment, execution of user functions</a:t>
            </a:r>
            <a:endParaRPr/>
          </a:p>
        </p:txBody>
      </p:sp>
      <p:sp>
        <p:nvSpPr>
          <p:cNvPr id="502" name="Google Shape;502;gb84628a04a_6_23:notes"/>
          <p:cNvSpPr txBox="1"/>
          <p:nvPr>
            <p:ph idx="12" type="sldNum"/>
          </p:nvPr>
        </p:nvSpPr>
        <p:spPr>
          <a:xfrm>
            <a:off x="3850443" y="9644864"/>
            <a:ext cx="2945700" cy="2817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b84628a04a_6_19:notes"/>
          <p:cNvSpPr/>
          <p:nvPr>
            <p:ph idx="2" type="sldImg"/>
          </p:nvPr>
        </p:nvSpPr>
        <p:spPr>
          <a:xfrm>
            <a:off x="519502" y="786854"/>
            <a:ext cx="5758800" cy="3240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b84628a04a_6_19:notes"/>
          <p:cNvSpPr txBox="1"/>
          <p:nvPr>
            <p:ph idx="1" type="body"/>
          </p:nvPr>
        </p:nvSpPr>
        <p:spPr>
          <a:xfrm>
            <a:off x="519502" y="4337951"/>
            <a:ext cx="5758800" cy="4910700"/>
          </a:xfrm>
          <a:prstGeom prst="rect">
            <a:avLst/>
          </a:prstGeom>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550" name="Google Shape;550;gb84628a04a_6_19:notes"/>
          <p:cNvSpPr txBox="1"/>
          <p:nvPr>
            <p:ph idx="12" type="sldNum"/>
          </p:nvPr>
        </p:nvSpPr>
        <p:spPr>
          <a:xfrm>
            <a:off x="3850443" y="9644864"/>
            <a:ext cx="2945700" cy="2817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b84628a04a_6_15:notes"/>
          <p:cNvSpPr/>
          <p:nvPr>
            <p:ph idx="2" type="sldImg"/>
          </p:nvPr>
        </p:nvSpPr>
        <p:spPr>
          <a:xfrm>
            <a:off x="519502" y="786854"/>
            <a:ext cx="5758800" cy="3240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b84628a04a_6_15:notes"/>
          <p:cNvSpPr txBox="1"/>
          <p:nvPr>
            <p:ph idx="1" type="body"/>
          </p:nvPr>
        </p:nvSpPr>
        <p:spPr>
          <a:xfrm>
            <a:off x="519502" y="4337951"/>
            <a:ext cx="5758800" cy="4910700"/>
          </a:xfrm>
          <a:prstGeom prst="rect">
            <a:avLst/>
          </a:prstGeom>
        </p:spPr>
        <p:txBody>
          <a:bodyPr anchorCtr="0" anchor="t" bIns="47775" lIns="95550" spcFirstLastPara="1" rIns="95550" wrap="square" tIns="47775">
            <a:noAutofit/>
          </a:bodyPr>
          <a:lstStyle/>
          <a:p>
            <a:pPr indent="-171450" lvl="0" marL="171450" rtl="0" algn="l">
              <a:spcBef>
                <a:spcPts val="0"/>
              </a:spcBef>
              <a:spcAft>
                <a:spcPts val="0"/>
              </a:spcAft>
              <a:buSzPts val="1000"/>
              <a:buChar char="🞐"/>
            </a:pPr>
            <a:r>
              <a:rPr lang="en-US"/>
              <a:t>Background: Tencent Photo Album is connected with space albums through the applet, realizing the functions of uploading, downloading, sharing with friends, liking, commenting and generating applet codes at the applet end. </a:t>
            </a:r>
            <a:endParaRPr/>
          </a:p>
          <a:p>
            <a:pPr indent="-171450" lvl="0" marL="171450" rtl="0" algn="l">
              <a:spcBef>
                <a:spcPts val="0"/>
              </a:spcBef>
              <a:spcAft>
                <a:spcPts val="0"/>
              </a:spcAft>
              <a:buSzPts val="1000"/>
              <a:buChar char="🞐"/>
            </a:pPr>
            <a:r>
              <a:rPr lang="en-US"/>
              <a:t>Pain points.</a:t>
            </a:r>
            <a:endParaRPr/>
          </a:p>
          <a:p>
            <a:pPr indent="-173037" lvl="1" marL="355600" rtl="0" algn="l">
              <a:spcBef>
                <a:spcPts val="0"/>
              </a:spcBef>
              <a:spcAft>
                <a:spcPts val="0"/>
              </a:spcAft>
              <a:buSzPts val="1000"/>
              <a:buChar char="■"/>
            </a:pPr>
            <a:r>
              <a:rPr lang="en-US"/>
              <a:t>Small program is a new project, manpower is very tight, the background can not be 100% invested</a:t>
            </a:r>
            <a:endParaRPr/>
          </a:p>
          <a:p>
            <a:pPr indent="-173037" lvl="1" marL="355600" rtl="0" algn="l">
              <a:spcBef>
                <a:spcPts val="0"/>
              </a:spcBef>
              <a:spcAft>
                <a:spcPts val="0"/>
              </a:spcAft>
              <a:buSzPts val="1000"/>
              <a:buChar char="■"/>
            </a:pPr>
            <a:r>
              <a:rPr lang="en-US"/>
              <a:t>Backend system has historical baggage and new features are difficult to develop</a:t>
            </a:r>
            <a:endParaRPr/>
          </a:p>
          <a:p>
            <a:pPr indent="-173037" lvl="1" marL="355600" rtl="0" algn="l">
              <a:spcBef>
                <a:spcPts val="0"/>
              </a:spcBef>
              <a:spcAft>
                <a:spcPts val="0"/>
              </a:spcAft>
              <a:buSzPts val="1000"/>
              <a:buChar char="■"/>
            </a:pPr>
            <a:r>
              <a:rPr lang="en-US"/>
              <a:t>Building an applet architecture using the traditional development model is time-consuming and labor-intensive. In addition to data reading, file management, handling of sensitive logic (such as permissions), there are many technical issues to consider such as elastic scaling, disaster recovery, load balancing, etc.</a:t>
            </a:r>
            <a:endParaRPr/>
          </a:p>
          <a:p>
            <a:pPr indent="-171450" lvl="0" marL="171450" rtl="0" algn="l">
              <a:spcBef>
                <a:spcPts val="0"/>
              </a:spcBef>
              <a:spcAft>
                <a:spcPts val="0"/>
              </a:spcAft>
              <a:buSzPts val="1000"/>
              <a:buChar char="🞐"/>
            </a:pPr>
            <a:r>
              <a:rPr lang="en-US"/>
              <a:t>Serverless Cloud Function Solution: Applet - Cloud Development is a native Serverless cloud service jointly developed by the WeChat team and Tencent Cloud and integrated into the applet console. The core functions include: cloud functions, cloud database and cloud storage. Users only need to write core logic code, no need to pay attention to back-end configuration and operation and maintenance, focus on business development .</a:t>
            </a:r>
            <a:endParaRPr/>
          </a:p>
          <a:p>
            <a:pPr indent="-171450" lvl="0" marL="171450" rtl="0" algn="l">
              <a:spcBef>
                <a:spcPts val="0"/>
              </a:spcBef>
              <a:spcAft>
                <a:spcPts val="0"/>
              </a:spcAft>
              <a:buSzPts val="1000"/>
              <a:buChar char="🞐"/>
            </a:pPr>
            <a:r>
              <a:rPr lang="en-US"/>
              <a:t>Taking the fast-launching like comment function as an example, the following typical problems exist.</a:t>
            </a:r>
            <a:endParaRPr/>
          </a:p>
          <a:p>
            <a:pPr indent="-173037" lvl="1" marL="355600" rtl="0" algn="l">
              <a:spcBef>
                <a:spcPts val="0"/>
              </a:spcBef>
              <a:spcAft>
                <a:spcPts val="0"/>
              </a:spcAft>
              <a:buSzPts val="1000"/>
              <a:buChar char="■"/>
            </a:pPr>
            <a:r>
              <a:rPr lang="en-US"/>
              <a:t>The addition of user authentication information required for operations such as applet comments and likes.</a:t>
            </a:r>
            <a:endParaRPr/>
          </a:p>
          <a:p>
            <a:pPr indent="-173037" lvl="1" marL="355600" rtl="0" algn="l">
              <a:spcBef>
                <a:spcPts val="0"/>
              </a:spcBef>
              <a:spcAft>
                <a:spcPts val="0"/>
              </a:spcAft>
              <a:buSzPts val="1000"/>
              <a:buChar char="■"/>
            </a:pPr>
            <a:r>
              <a:rPr lang="en-US"/>
              <a:t>The original back-end service architecture was too complex and it was very difficult to add new features</a:t>
            </a:r>
            <a:endParaRPr/>
          </a:p>
          <a:p>
            <a:pPr indent="-171450" lvl="0" marL="171450" rtl="0" algn="l">
              <a:spcBef>
                <a:spcPts val="0"/>
              </a:spcBef>
              <a:spcAft>
                <a:spcPts val="0"/>
              </a:spcAft>
              <a:buSzPts val="1000"/>
              <a:buChar char="🞐"/>
            </a:pPr>
            <a:r>
              <a:rPr lang="en-US"/>
              <a:t>After building the service via Serverless architecture, we use the cloud function routing function to obtain the user's authentication information in the original album service, match the original backend service, and determine whether the user has the authority to perform sensitive operations in the applet side to easily realize the business requirements. The functions are as follows</a:t>
            </a:r>
            <a:endParaRPr/>
          </a:p>
          <a:p>
            <a:pPr indent="-173037" lvl="1" marL="355600" rtl="0" algn="l">
              <a:spcBef>
                <a:spcPts val="0"/>
              </a:spcBef>
              <a:spcAft>
                <a:spcPts val="0"/>
              </a:spcAft>
              <a:buSzPts val="1000"/>
              <a:buChar char="■"/>
            </a:pPr>
            <a:r>
              <a:rPr lang="en-US"/>
              <a:t>The operation of pulling and storing data such as comments and likes on the applet side.</a:t>
            </a:r>
            <a:endParaRPr/>
          </a:p>
          <a:p>
            <a:pPr indent="-173037" lvl="1" marL="355600" rtl="0" algn="l">
              <a:spcBef>
                <a:spcPts val="0"/>
              </a:spcBef>
              <a:spcAft>
                <a:spcPts val="0"/>
              </a:spcAft>
              <a:buSzPts val="1000"/>
              <a:buChar char="■"/>
            </a:pPr>
            <a:r>
              <a:rPr lang="en-US"/>
              <a:t>When operations such as commenting and liking are performed at the applet side, the user's authentication information is obtained at the original album service side through the routing function of the cloud function.</a:t>
            </a:r>
            <a:endParaRPr/>
          </a:p>
          <a:p>
            <a:pPr indent="0" lvl="0" marL="182562" rtl="0" algn="r">
              <a:spcBef>
                <a:spcPts val="0"/>
              </a:spcBef>
              <a:spcAft>
                <a:spcPts val="0"/>
              </a:spcAft>
              <a:buClr>
                <a:schemeClr val="dk1"/>
              </a:buClr>
              <a:buSzPts val="1100"/>
              <a:buFont typeface="Arial"/>
              <a:buNone/>
            </a:pPr>
            <a:r>
              <a:rPr lang="en-US"/>
              <a:t>                                                   --- "Serverless Architecture Technology White Paper", Cloud Computing Open Source Industry Alliance</a:t>
            </a:r>
            <a:endParaRPr/>
          </a:p>
        </p:txBody>
      </p:sp>
      <p:sp>
        <p:nvSpPr>
          <p:cNvPr id="557" name="Google Shape;557;gb84628a04a_6_15:notes"/>
          <p:cNvSpPr txBox="1"/>
          <p:nvPr>
            <p:ph idx="12" type="sldNum"/>
          </p:nvPr>
        </p:nvSpPr>
        <p:spPr>
          <a:xfrm>
            <a:off x="3850443" y="9644864"/>
            <a:ext cx="2945700" cy="2817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b84628a04a_6_9:notes"/>
          <p:cNvSpPr/>
          <p:nvPr>
            <p:ph idx="2" type="sldImg"/>
          </p:nvPr>
        </p:nvSpPr>
        <p:spPr>
          <a:xfrm>
            <a:off x="519502" y="786854"/>
            <a:ext cx="5758800" cy="3240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b84628a04a_6_9:notes"/>
          <p:cNvSpPr txBox="1"/>
          <p:nvPr>
            <p:ph idx="1" type="body"/>
          </p:nvPr>
        </p:nvSpPr>
        <p:spPr>
          <a:xfrm>
            <a:off x="519502" y="4337951"/>
            <a:ext cx="5758800" cy="4910700"/>
          </a:xfrm>
          <a:prstGeom prst="rect">
            <a:avLst/>
          </a:prstGeom>
        </p:spPr>
        <p:txBody>
          <a:bodyPr anchorCtr="0" anchor="t" bIns="47775" lIns="95550" spcFirstLastPara="1" rIns="95550" wrap="square" tIns="47775">
            <a:noAutofit/>
          </a:bodyPr>
          <a:lstStyle/>
          <a:p>
            <a:pPr indent="-171450" lvl="0" marL="171450" rtl="0" algn="l">
              <a:spcBef>
                <a:spcPts val="0"/>
              </a:spcBef>
              <a:spcAft>
                <a:spcPts val="0"/>
              </a:spcAft>
              <a:buSzPts val="1000"/>
              <a:buChar char="🞐"/>
            </a:pPr>
            <a:r>
              <a:rPr lang="en-US"/>
              <a:t>Question 1: Microservices, containers, CI/CD, DevOps</a:t>
            </a:r>
            <a:endParaRPr/>
          </a:p>
          <a:p>
            <a:pPr indent="-171450" lvl="0" marL="171450" rtl="0" algn="l">
              <a:spcBef>
                <a:spcPts val="0"/>
              </a:spcBef>
              <a:spcAft>
                <a:spcPts val="0"/>
              </a:spcAft>
              <a:buSzPts val="1000"/>
              <a:buChar char="🞐"/>
            </a:pPr>
            <a:r>
              <a:rPr lang="en-US"/>
              <a:t>Question 2: Domain-driven design, AKF extension model</a:t>
            </a:r>
            <a:endParaRPr/>
          </a:p>
          <a:p>
            <a:pPr indent="-171450" lvl="0" marL="171450" rtl="0" algn="l">
              <a:spcBef>
                <a:spcPts val="0"/>
              </a:spcBef>
              <a:spcAft>
                <a:spcPts val="0"/>
              </a:spcAft>
              <a:buSzPts val="1000"/>
              <a:buChar char="🞐"/>
            </a:pPr>
            <a:r>
              <a:rPr lang="en-US"/>
              <a:t>Issue 3: Application back-end services, large-scale data processing and computing applications, event-based content processing applications</a:t>
            </a:r>
            <a:endParaRPr/>
          </a:p>
          <a:p>
            <a:pPr indent="0" lvl="0" marL="0" rtl="0" algn="l">
              <a:spcBef>
                <a:spcPts val="0"/>
              </a:spcBef>
              <a:spcAft>
                <a:spcPts val="0"/>
              </a:spcAft>
              <a:buNone/>
            </a:pPr>
            <a:r>
              <a:t/>
            </a:r>
            <a:endParaRPr/>
          </a:p>
        </p:txBody>
      </p:sp>
      <p:sp>
        <p:nvSpPr>
          <p:cNvPr id="565" name="Google Shape;565;gb84628a04a_6_9:notes"/>
          <p:cNvSpPr txBox="1"/>
          <p:nvPr>
            <p:ph idx="12" type="sldNum"/>
          </p:nvPr>
        </p:nvSpPr>
        <p:spPr>
          <a:xfrm>
            <a:off x="3850443" y="9644864"/>
            <a:ext cx="2945700" cy="2817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b84628a04a_0_311:notes"/>
          <p:cNvSpPr/>
          <p:nvPr>
            <p:ph idx="2" type="sldImg"/>
          </p:nvPr>
        </p:nvSpPr>
        <p:spPr>
          <a:xfrm>
            <a:off x="519502" y="786854"/>
            <a:ext cx="5758800" cy="3240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b84628a04a_0_311:notes"/>
          <p:cNvSpPr txBox="1"/>
          <p:nvPr>
            <p:ph idx="1" type="body"/>
          </p:nvPr>
        </p:nvSpPr>
        <p:spPr>
          <a:xfrm>
            <a:off x="519502" y="4337951"/>
            <a:ext cx="5758800" cy="4910700"/>
          </a:xfrm>
          <a:prstGeom prst="rect">
            <a:avLst/>
          </a:prstGeom>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572" name="Google Shape;572;gb84628a04a_0_311:notes"/>
          <p:cNvSpPr txBox="1"/>
          <p:nvPr>
            <p:ph idx="12" type="sldNum"/>
          </p:nvPr>
        </p:nvSpPr>
        <p:spPr>
          <a:xfrm>
            <a:off x="3850443" y="9644864"/>
            <a:ext cx="2945700" cy="2817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b84628a04a_6_107:notes"/>
          <p:cNvSpPr/>
          <p:nvPr>
            <p:ph idx="2" type="sldImg"/>
          </p:nvPr>
        </p:nvSpPr>
        <p:spPr>
          <a:xfrm>
            <a:off x="519502" y="786854"/>
            <a:ext cx="5758800" cy="3240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b84628a04a_6_107:notes"/>
          <p:cNvSpPr txBox="1"/>
          <p:nvPr>
            <p:ph idx="1" type="body"/>
          </p:nvPr>
        </p:nvSpPr>
        <p:spPr>
          <a:xfrm>
            <a:off x="519502" y="4337951"/>
            <a:ext cx="5758800" cy="4910700"/>
          </a:xfrm>
          <a:prstGeom prst="rect">
            <a:avLst/>
          </a:prstGeom>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129" name="Google Shape;129;gb84628a04a_6_107:notes"/>
          <p:cNvSpPr txBox="1"/>
          <p:nvPr>
            <p:ph idx="12" type="sldNum"/>
          </p:nvPr>
        </p:nvSpPr>
        <p:spPr>
          <a:xfrm>
            <a:off x="3850443" y="9644864"/>
            <a:ext cx="2945700" cy="2817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b84628a04a_0_46:notes"/>
          <p:cNvSpPr txBox="1"/>
          <p:nvPr>
            <p:ph idx="1" type="body"/>
          </p:nvPr>
        </p:nvSpPr>
        <p:spPr>
          <a:xfrm>
            <a:off x="679768" y="4777188"/>
            <a:ext cx="5438100" cy="390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US">
                <a:solidFill>
                  <a:schemeClr val="dk1"/>
                </a:solidFill>
                <a:latin typeface="Calibri"/>
                <a:ea typeface="Calibri"/>
                <a:cs typeface="Calibri"/>
                <a:sym typeface="Calibri"/>
              </a:rPr>
              <a:t>This marks the end of the </a:t>
            </a:r>
            <a:r>
              <a:rPr lang="en-US">
                <a:latin typeface="Calibri"/>
                <a:ea typeface="Calibri"/>
                <a:cs typeface="Calibri"/>
                <a:sym typeface="Calibri"/>
              </a:rPr>
              <a:t>second </a:t>
            </a:r>
            <a:r>
              <a:rPr lang="en-US">
                <a:solidFill>
                  <a:schemeClr val="dk1"/>
                </a:solidFill>
                <a:latin typeface="Calibri"/>
                <a:ea typeface="Calibri"/>
                <a:cs typeface="Calibri"/>
                <a:sym typeface="Calibri"/>
              </a:rPr>
              <a:t>chapter in the Tencent Cloud </a:t>
            </a:r>
            <a:r>
              <a:rPr lang="en-US">
                <a:latin typeface="Calibri"/>
                <a:ea typeface="Calibri"/>
                <a:cs typeface="Calibri"/>
                <a:sym typeface="Calibri"/>
              </a:rPr>
              <a:t>Solutions Architect Associate </a:t>
            </a:r>
            <a:r>
              <a:rPr lang="en-US">
                <a:solidFill>
                  <a:schemeClr val="dk1"/>
                </a:solidFill>
                <a:latin typeface="Calibri"/>
                <a:ea typeface="Calibri"/>
                <a:cs typeface="Calibri"/>
                <a:sym typeface="Calibri"/>
              </a:rPr>
              <a:t>course. See you in the next chapter!</a:t>
            </a:r>
            <a:endParaRPr/>
          </a:p>
          <a:p>
            <a:pPr indent="0" lvl="0" marL="0" rtl="0" algn="l">
              <a:spcBef>
                <a:spcPts val="1000"/>
              </a:spcBef>
              <a:spcAft>
                <a:spcPts val="0"/>
              </a:spcAft>
              <a:buNone/>
            </a:pPr>
            <a:r>
              <a:t/>
            </a:r>
            <a:endParaRPr>
              <a:latin typeface="Arial"/>
              <a:ea typeface="Arial"/>
              <a:cs typeface="Arial"/>
              <a:sym typeface="Arial"/>
            </a:endParaRPr>
          </a:p>
        </p:txBody>
      </p:sp>
      <p:sp>
        <p:nvSpPr>
          <p:cNvPr id="578" name="Google Shape;578;gb84628a04a_0_46:notes"/>
          <p:cNvSpPr/>
          <p:nvPr>
            <p:ph idx="2" type="sldImg"/>
          </p:nvPr>
        </p:nvSpPr>
        <p:spPr>
          <a:xfrm>
            <a:off x="679767" y="1240828"/>
            <a:ext cx="5438100" cy="3350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b84628a04a_6_103:notes"/>
          <p:cNvSpPr/>
          <p:nvPr>
            <p:ph idx="2" type="sldImg"/>
          </p:nvPr>
        </p:nvSpPr>
        <p:spPr>
          <a:xfrm>
            <a:off x="519502" y="786854"/>
            <a:ext cx="5758800" cy="3240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b84628a04a_6_103:notes"/>
          <p:cNvSpPr txBox="1"/>
          <p:nvPr>
            <p:ph idx="1" type="body"/>
          </p:nvPr>
        </p:nvSpPr>
        <p:spPr>
          <a:xfrm>
            <a:off x="519502" y="4337951"/>
            <a:ext cx="5758800" cy="4910700"/>
          </a:xfrm>
          <a:prstGeom prst="rect">
            <a:avLst/>
          </a:prstGeom>
        </p:spPr>
        <p:txBody>
          <a:bodyPr anchorCtr="0" anchor="t" bIns="47775" lIns="95550" spcFirstLastPara="1" rIns="95550" wrap="square" tIns="47775">
            <a:noAutofit/>
          </a:bodyPr>
          <a:lstStyle/>
          <a:p>
            <a:pPr indent="-171450" lvl="0" marL="171450" rtl="0" algn="l">
              <a:spcBef>
                <a:spcPts val="0"/>
              </a:spcBef>
              <a:spcAft>
                <a:spcPts val="0"/>
              </a:spcAft>
              <a:buSzPts val="1000"/>
              <a:buChar char="🞐"/>
            </a:pPr>
            <a:r>
              <a:rPr lang="en-US"/>
              <a:t>This chapter introduces the differences between traditional and cloud-native applications as well as key technologies for cloud-native architectures: microservices, containers, DevOps, and continuous delivery.</a:t>
            </a:r>
            <a:endParaRPr/>
          </a:p>
          <a:p>
            <a:pPr indent="-171450" lvl="0" marL="171450" rtl="0" algn="l">
              <a:spcBef>
                <a:spcPts val="0"/>
              </a:spcBef>
              <a:spcAft>
                <a:spcPts val="0"/>
              </a:spcAft>
              <a:buSzPts val="1000"/>
              <a:buChar char="🞐"/>
            </a:pPr>
            <a:r>
              <a:t/>
            </a:r>
            <a:endParaRPr/>
          </a:p>
          <a:p>
            <a:pPr indent="-171450" lvl="0" marL="171450" rtl="0" algn="l">
              <a:spcBef>
                <a:spcPts val="0"/>
              </a:spcBef>
              <a:spcAft>
                <a:spcPts val="0"/>
              </a:spcAft>
              <a:buSzPts val="1000"/>
              <a:buChar char="🞐"/>
            </a:pPr>
            <a:r>
              <a:t/>
            </a:r>
            <a:endParaRPr/>
          </a:p>
          <a:p>
            <a:pPr indent="0" lvl="0" marL="0" rtl="0" algn="l">
              <a:spcBef>
                <a:spcPts val="0"/>
              </a:spcBef>
              <a:spcAft>
                <a:spcPts val="0"/>
              </a:spcAft>
              <a:buNone/>
            </a:pPr>
            <a:r>
              <a:t/>
            </a:r>
            <a:endParaRPr/>
          </a:p>
        </p:txBody>
      </p:sp>
      <p:sp>
        <p:nvSpPr>
          <p:cNvPr id="138" name="Google Shape;138;gb84628a04a_6_103:notes"/>
          <p:cNvSpPr txBox="1"/>
          <p:nvPr>
            <p:ph idx="12" type="sldNum"/>
          </p:nvPr>
        </p:nvSpPr>
        <p:spPr>
          <a:xfrm>
            <a:off x="3850443" y="9644864"/>
            <a:ext cx="2945700" cy="2817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b84628a04a_6_99:notes"/>
          <p:cNvSpPr/>
          <p:nvPr>
            <p:ph idx="2" type="sldImg"/>
          </p:nvPr>
        </p:nvSpPr>
        <p:spPr>
          <a:xfrm>
            <a:off x="519502" y="786854"/>
            <a:ext cx="5758800" cy="3240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b84628a04a_6_99:notes"/>
          <p:cNvSpPr txBox="1"/>
          <p:nvPr>
            <p:ph idx="1" type="body"/>
          </p:nvPr>
        </p:nvSpPr>
        <p:spPr>
          <a:xfrm>
            <a:off x="519502" y="4337951"/>
            <a:ext cx="5758800" cy="4910700"/>
          </a:xfrm>
          <a:prstGeom prst="rect">
            <a:avLst/>
          </a:prstGeom>
        </p:spPr>
        <p:txBody>
          <a:bodyPr anchorCtr="0" anchor="t" bIns="47775" lIns="95550" spcFirstLastPara="1" rIns="95550" wrap="square" tIns="47775">
            <a:noAutofit/>
          </a:bodyPr>
          <a:lstStyle/>
          <a:p>
            <a:pPr indent="-171450" lvl="0" marL="171450" rtl="0" algn="l">
              <a:spcBef>
                <a:spcPts val="0"/>
              </a:spcBef>
              <a:spcAft>
                <a:spcPts val="0"/>
              </a:spcAft>
              <a:buSzPts val="1000"/>
              <a:buChar char="🞐"/>
            </a:pPr>
            <a:r>
              <a:rPr lang="en-US"/>
              <a:t>From the application development as well as deployment process, the application is simply divided into three dimensions: system resources (used to develop and deploy the application), development model (the application development process), and application (software product)</a:t>
            </a:r>
            <a:endParaRPr/>
          </a:p>
          <a:p>
            <a:pPr indent="-171450" lvl="0" marL="171450" rtl="0" algn="l">
              <a:spcBef>
                <a:spcPts val="0"/>
              </a:spcBef>
              <a:spcAft>
                <a:spcPts val="0"/>
              </a:spcAft>
              <a:buSzPts val="1000"/>
              <a:buChar char="🞐"/>
            </a:pPr>
            <a:r>
              <a:rPr lang="en-US"/>
              <a:t>Through the use of cloud resources such as cloud server CVM, load balancing, elastic scaling, cloud database MySQL, cloud database MongoDB, COS object storage, etc., we have begun to use the advantages of the cloud to improve the enterprise IT environment, but have not yet fully played the characteristics of the cloud; with the application on the cloud, the cost of the application itself is getting lower and lower, and the load capacity has been greatly prompted, but the application itself With the development of the business, the user scale is rising, the market demand is changing, and the market requirements for application iteration and update are getting faster and faster (the development must quickly keep up with the market demand, otherwise it is likely to miss the opportunity and be eliminated), at this time, if we still use waterfall development and monolithic architecture, we find that it is far from being able to keep up with the market demand changes, so we must transform the application from the development model and the application architecture itself.</a:t>
            </a:r>
            <a:endParaRPr/>
          </a:p>
          <a:p>
            <a:pPr indent="-171450" lvl="0" marL="171450" rtl="0" algn="l">
              <a:spcBef>
                <a:spcPts val="0"/>
              </a:spcBef>
              <a:spcAft>
                <a:spcPts val="0"/>
              </a:spcAft>
              <a:buSzPts val="1000"/>
              <a:buChar char="🞐"/>
            </a:pPr>
            <a:r>
              <a:rPr lang="en-US"/>
              <a:t>Waterfall Model is a project development architecture where the development process is unfolded by designing a series of phases in sequence, starting from system requirements analysis until product release and maintenance, each phase generates cyclic feedback, so if there is information not covered or a problem is found, then it is best to "go back "The project development process "flows" from one phase to the next, which is the origin of the name of the waterfall model. The waterfall model is constructed by including software engineering development, enterprise project development, product production, and marketing and sales.</a:t>
            </a:r>
            <a:endParaRPr/>
          </a:p>
          <a:p>
            <a:pPr indent="-171450" lvl="0" marL="171450" rtl="0" algn="l">
              <a:spcBef>
                <a:spcPts val="0"/>
              </a:spcBef>
              <a:spcAft>
                <a:spcPts val="0"/>
              </a:spcAft>
              <a:buSzPts val="1000"/>
              <a:buChar char="🞐"/>
            </a:pPr>
            <a:r>
              <a:rPr lang="en-US"/>
              <a:t>The waterfall model specifies their top-down, interlocking fixed sequence, as the waterfall flow, step by step down. The software life cycle is divided into six basic activities：</a:t>
            </a:r>
            <a:endParaRPr/>
          </a:p>
          <a:p>
            <a:pPr indent="-173037" lvl="1" marL="355600" rtl="0" algn="l">
              <a:spcBef>
                <a:spcPts val="0"/>
              </a:spcBef>
              <a:spcAft>
                <a:spcPts val="0"/>
              </a:spcAft>
              <a:buSzPts val="1000"/>
              <a:buChar char="■"/>
            </a:pPr>
            <a:r>
              <a:rPr lang="en-US"/>
              <a:t>Plan development</a:t>
            </a:r>
            <a:endParaRPr/>
          </a:p>
          <a:p>
            <a:pPr indent="-173037" lvl="1" marL="355600" rtl="0" algn="l">
              <a:spcBef>
                <a:spcPts val="0"/>
              </a:spcBef>
              <a:spcAft>
                <a:spcPts val="0"/>
              </a:spcAft>
              <a:buSzPts val="1000"/>
              <a:buChar char="■"/>
            </a:pPr>
            <a:r>
              <a:rPr lang="en-US"/>
              <a:t>Requirements analysis</a:t>
            </a:r>
            <a:endParaRPr/>
          </a:p>
          <a:p>
            <a:pPr indent="-173037" lvl="1" marL="355600" rtl="0" algn="l">
              <a:spcBef>
                <a:spcPts val="0"/>
              </a:spcBef>
              <a:spcAft>
                <a:spcPts val="0"/>
              </a:spcAft>
              <a:buSzPts val="1000"/>
              <a:buChar char="■"/>
            </a:pPr>
            <a:r>
              <a:rPr lang="en-US"/>
              <a:t>Software design</a:t>
            </a:r>
            <a:endParaRPr/>
          </a:p>
          <a:p>
            <a:pPr indent="-173037" lvl="1" marL="355600" rtl="0" algn="l">
              <a:spcBef>
                <a:spcPts val="0"/>
              </a:spcBef>
              <a:spcAft>
                <a:spcPts val="0"/>
              </a:spcAft>
              <a:buSzPts val="1000"/>
              <a:buChar char="■"/>
            </a:pPr>
            <a:r>
              <a:rPr lang="en-US"/>
              <a:t>Program writing</a:t>
            </a:r>
            <a:endParaRPr/>
          </a:p>
          <a:p>
            <a:pPr indent="-173037" lvl="1" marL="355600" rtl="0" algn="l">
              <a:spcBef>
                <a:spcPts val="0"/>
              </a:spcBef>
              <a:spcAft>
                <a:spcPts val="0"/>
              </a:spcAft>
              <a:buSzPts val="1000"/>
              <a:buChar char="■"/>
            </a:pPr>
            <a:r>
              <a:rPr lang="en-US"/>
              <a:t>Software testing</a:t>
            </a:r>
            <a:endParaRPr/>
          </a:p>
          <a:p>
            <a:pPr indent="-173037" lvl="1" marL="355600" rtl="0" algn="l">
              <a:spcBef>
                <a:spcPts val="0"/>
              </a:spcBef>
              <a:spcAft>
                <a:spcPts val="0"/>
              </a:spcAft>
              <a:buSzPts val="1000"/>
              <a:buChar char="■"/>
            </a:pPr>
            <a:r>
              <a:rPr lang="en-US"/>
              <a:t>Operation and maintenance</a:t>
            </a:r>
            <a:endParaRPr/>
          </a:p>
        </p:txBody>
      </p:sp>
      <p:sp>
        <p:nvSpPr>
          <p:cNvPr id="150" name="Google Shape;150;gb84628a04a_6_99:notes"/>
          <p:cNvSpPr txBox="1"/>
          <p:nvPr>
            <p:ph idx="12" type="sldNum"/>
          </p:nvPr>
        </p:nvSpPr>
        <p:spPr>
          <a:xfrm>
            <a:off x="3850443" y="9644864"/>
            <a:ext cx="2945700" cy="2817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b84628a04a_6_95:notes"/>
          <p:cNvSpPr/>
          <p:nvPr>
            <p:ph idx="2" type="sldImg"/>
          </p:nvPr>
        </p:nvSpPr>
        <p:spPr>
          <a:xfrm>
            <a:off x="519502" y="786854"/>
            <a:ext cx="5758800" cy="3240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b84628a04a_6_95:notes"/>
          <p:cNvSpPr txBox="1"/>
          <p:nvPr>
            <p:ph idx="1" type="body"/>
          </p:nvPr>
        </p:nvSpPr>
        <p:spPr>
          <a:xfrm>
            <a:off x="519502" y="4337951"/>
            <a:ext cx="5758800" cy="4910700"/>
          </a:xfrm>
          <a:prstGeom prst="rect">
            <a:avLst/>
          </a:prstGeom>
        </p:spPr>
        <p:txBody>
          <a:bodyPr anchorCtr="0" anchor="t" bIns="47775" lIns="95550" spcFirstLastPara="1" rIns="95550" wrap="square" tIns="47775">
            <a:noAutofit/>
          </a:bodyPr>
          <a:lstStyle/>
          <a:p>
            <a:pPr indent="-171450" lvl="0" marL="171450" rtl="0" algn="l">
              <a:spcBef>
                <a:spcPts val="0"/>
              </a:spcBef>
              <a:spcAft>
                <a:spcPts val="0"/>
              </a:spcAft>
              <a:buSzPts val="1000"/>
              <a:buChar char="🞐"/>
            </a:pPr>
            <a:r>
              <a:rPr lang="en-US"/>
              <a:t>How did the evolution from monolithic architecture to cloud-native architecture happen?</a:t>
            </a:r>
            <a:endParaRPr/>
          </a:p>
          <a:p>
            <a:pPr indent="-171450" lvl="0" marL="171450" rtl="0" algn="l">
              <a:spcBef>
                <a:spcPts val="0"/>
              </a:spcBef>
              <a:spcAft>
                <a:spcPts val="0"/>
              </a:spcAft>
              <a:buSzPts val="1000"/>
              <a:buChar char="🞐"/>
            </a:pPr>
            <a:r>
              <a:rPr lang="en-US"/>
              <a:t>SOA architecture: When the access volume gradually increases, the acceleration brought by a single application to increase the machine becomes smaller and smaller, and the application is split into several disconnected applications to improve efficiency. Compared to the monolithic architecture, the system granularity became smaller, and the cluster expansion does not require the entire application to be expanded in its entirety, but only the targeted expansion nodes. When the access volume gradually increases, the acceleration of a single application by adding machines becomes smaller and smaller, and the application is split into several disconnected applications to improve efficiency. Compared to the monolithic architecture, the system granularity becomes smaller, and the cluster expansion does not require the entire application to be expanded all the time, but only the targeted modules.</a:t>
            </a:r>
            <a:endParaRPr/>
          </a:p>
          <a:p>
            <a:pPr indent="0" lvl="0" marL="0" rtl="0" algn="l">
              <a:spcBef>
                <a:spcPts val="0"/>
              </a:spcBef>
              <a:spcAft>
                <a:spcPts val="0"/>
              </a:spcAft>
              <a:buNone/>
            </a:pPr>
            <a:r>
              <a:t/>
            </a:r>
            <a:endParaRPr/>
          </a:p>
        </p:txBody>
      </p:sp>
      <p:sp>
        <p:nvSpPr>
          <p:cNvPr id="174" name="Google Shape;174;gb84628a04a_6_95:notes"/>
          <p:cNvSpPr txBox="1"/>
          <p:nvPr>
            <p:ph idx="12" type="sldNum"/>
          </p:nvPr>
        </p:nvSpPr>
        <p:spPr>
          <a:xfrm>
            <a:off x="3850443" y="9644864"/>
            <a:ext cx="2945700" cy="2817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b84628a04a_6_91:notes"/>
          <p:cNvSpPr/>
          <p:nvPr>
            <p:ph idx="2" type="sldImg"/>
          </p:nvPr>
        </p:nvSpPr>
        <p:spPr>
          <a:xfrm>
            <a:off x="519502" y="786854"/>
            <a:ext cx="5758800" cy="3240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b84628a04a_6_91:notes"/>
          <p:cNvSpPr txBox="1"/>
          <p:nvPr>
            <p:ph idx="1" type="body"/>
          </p:nvPr>
        </p:nvSpPr>
        <p:spPr>
          <a:xfrm>
            <a:off x="519502" y="4337951"/>
            <a:ext cx="5758800" cy="4910700"/>
          </a:xfrm>
          <a:prstGeom prst="rect">
            <a:avLst/>
          </a:prstGeom>
        </p:spPr>
        <p:txBody>
          <a:bodyPr anchorCtr="0" anchor="t" bIns="47775" lIns="95550" spcFirstLastPara="1" rIns="95550" wrap="square" tIns="47775">
            <a:noAutofit/>
          </a:bodyPr>
          <a:lstStyle/>
          <a:p>
            <a:pPr indent="-171450" lvl="0" marL="171450" rtl="0" algn="l">
              <a:spcBef>
                <a:spcPts val="0"/>
              </a:spcBef>
              <a:spcAft>
                <a:spcPts val="0"/>
              </a:spcAft>
              <a:buSzPts val="1000"/>
              <a:buChar char="🞐"/>
            </a:pPr>
            <a:r>
              <a:rPr lang="en-US"/>
              <a:t>What is Cloud Native?</a:t>
            </a:r>
            <a:endParaRPr/>
          </a:p>
          <a:p>
            <a:pPr indent="-171450" lvl="0" marL="171450" rtl="0" algn="l">
              <a:spcBef>
                <a:spcPts val="0"/>
              </a:spcBef>
              <a:spcAft>
                <a:spcPts val="0"/>
              </a:spcAft>
              <a:buSzPts val="1000"/>
              <a:buChar char="🞐"/>
            </a:pPr>
            <a:r>
              <a:rPr lang="en-US"/>
              <a:t>Cloud Native is a collection of cloud computing technology systems and enterprise management approaches that encompass both the methodologies for implementing application cloud nativity and the key technologies for getting it into practice. Cloud-native applications leverage representative technologies such as containers, service grids, microservices, agile infrastructure and declarative APIs to build loosely coupled systems that are fault-tolerant, easy to manage and easy to observe, combined with reliable automation means to make frequent, predictable and significant changes to the system, leaving the application in a ready-to-release state. dynamic environments, build and run elastic and scalable applications, build microservices across multiple clouds with the platform's comprehensive automation capabilities, and deploy business production systems with continuous delivery. (from the CNCF definition)</a:t>
            </a:r>
            <a:endParaRPr/>
          </a:p>
          <a:p>
            <a:pPr indent="-171450" lvl="0" marL="171450" rtl="0" algn="l">
              <a:spcBef>
                <a:spcPts val="0"/>
              </a:spcBef>
              <a:spcAft>
                <a:spcPts val="0"/>
              </a:spcAft>
              <a:buSzPts val="1000"/>
              <a:buChar char="🞐"/>
            </a:pPr>
            <a:r>
              <a:rPr lang="en-US"/>
              <a:t>Tencent Cloud has built a comprehensive product system to help customers better design, manage and deploy applications on the cloud, such as TKE, a container service; TSF, a distributed service framework for microservice application development; TAPD, WorkBee, and Cloud Stadio for application development management.</a:t>
            </a:r>
            <a:endParaRPr/>
          </a:p>
          <a:p>
            <a:pPr indent="-171450" lvl="0" marL="171450" rtl="0" algn="l">
              <a:spcBef>
                <a:spcPts val="0"/>
              </a:spcBef>
              <a:spcAft>
                <a:spcPts val="0"/>
              </a:spcAft>
              <a:buSzPts val="1000"/>
              <a:buChar char="🞐"/>
            </a:pPr>
            <a:r>
              <a:t/>
            </a:r>
            <a:endParaRPr/>
          </a:p>
          <a:p>
            <a:pPr indent="-171450" lvl="0" marL="171450" rtl="0" algn="l">
              <a:spcBef>
                <a:spcPts val="0"/>
              </a:spcBef>
              <a:spcAft>
                <a:spcPts val="0"/>
              </a:spcAft>
              <a:buSzPts val="1000"/>
              <a:buChar char="🞐"/>
            </a:pPr>
            <a:r>
              <a:t/>
            </a:r>
            <a:endParaRPr/>
          </a:p>
          <a:p>
            <a:pPr indent="0" lvl="0" marL="0" rtl="0" algn="l">
              <a:spcBef>
                <a:spcPts val="0"/>
              </a:spcBef>
              <a:spcAft>
                <a:spcPts val="0"/>
              </a:spcAft>
              <a:buNone/>
            </a:pPr>
            <a:r>
              <a:t/>
            </a:r>
            <a:endParaRPr/>
          </a:p>
        </p:txBody>
      </p:sp>
      <p:sp>
        <p:nvSpPr>
          <p:cNvPr id="211" name="Google Shape;211;gb84628a04a_6_91:notes"/>
          <p:cNvSpPr txBox="1"/>
          <p:nvPr>
            <p:ph idx="12" type="sldNum"/>
          </p:nvPr>
        </p:nvSpPr>
        <p:spPr>
          <a:xfrm>
            <a:off x="3850443" y="9644864"/>
            <a:ext cx="2945700" cy="2817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b84628a04a_6_87:notes"/>
          <p:cNvSpPr/>
          <p:nvPr>
            <p:ph idx="2" type="sldImg"/>
          </p:nvPr>
        </p:nvSpPr>
        <p:spPr>
          <a:xfrm>
            <a:off x="519502" y="786854"/>
            <a:ext cx="5758800" cy="3240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b84628a04a_6_87:notes"/>
          <p:cNvSpPr txBox="1"/>
          <p:nvPr>
            <p:ph idx="1" type="body"/>
          </p:nvPr>
        </p:nvSpPr>
        <p:spPr>
          <a:xfrm>
            <a:off x="519502" y="4337951"/>
            <a:ext cx="5758800" cy="4910700"/>
          </a:xfrm>
          <a:prstGeom prst="rect">
            <a:avLst/>
          </a:prstGeom>
        </p:spPr>
        <p:txBody>
          <a:bodyPr anchorCtr="0" anchor="t" bIns="47775" lIns="95550" spcFirstLastPara="1" rIns="95550" wrap="square" tIns="47775">
            <a:noAutofit/>
          </a:bodyPr>
          <a:lstStyle/>
          <a:p>
            <a:pPr indent="0" lvl="0" marL="0" rtl="0" algn="l">
              <a:spcBef>
                <a:spcPts val="0"/>
              </a:spcBef>
              <a:spcAft>
                <a:spcPts val="0"/>
              </a:spcAft>
              <a:buClr>
                <a:schemeClr val="dk1"/>
              </a:buClr>
              <a:buSzPts val="1100"/>
              <a:buFont typeface="Arial"/>
              <a:buNone/>
            </a:pPr>
            <a:r>
              <a:rPr lang="en-US"/>
              <a:t>We also need to consider the following 12 elements when building cloud-native applications.</a:t>
            </a:r>
            <a:endParaRPr/>
          </a:p>
          <a:p>
            <a:pPr indent="-171450" lvl="0" marL="171450" rtl="0" algn="l">
              <a:spcBef>
                <a:spcPts val="0"/>
              </a:spcBef>
              <a:spcAft>
                <a:spcPts val="0"/>
              </a:spcAft>
              <a:buSzPts val="1000"/>
              <a:buChar char="❏"/>
            </a:pPr>
            <a:r>
              <a:rPr lang="en-US"/>
              <a:t>(define) Baseline code: One copy of the baseline code (i.e., one code base) corresponds to one application and can be deployed in multiple copies</a:t>
            </a:r>
            <a:endParaRPr/>
          </a:p>
          <a:p>
            <a:pPr indent="-171450" lvl="0" marL="171450" rtl="0" algn="l">
              <a:spcBef>
                <a:spcPts val="0"/>
              </a:spcBef>
              <a:spcAft>
                <a:spcPts val="0"/>
              </a:spcAft>
              <a:buSzPts val="1000"/>
              <a:buChar char="❏"/>
            </a:pPr>
            <a:r>
              <a:rPr lang="en-US"/>
              <a:t>(identify) Dependencies: Declare all dependencies through a dependency list, and ensure that the application does not call dependencies that exist in the system but are not declared in the list through dependency isolation tools. and apply them to production and development environments collectively</a:t>
            </a:r>
            <a:endParaRPr/>
          </a:p>
          <a:p>
            <a:pPr indent="-171450" lvl="0" marL="171450" rtl="0" algn="l">
              <a:spcBef>
                <a:spcPts val="0"/>
              </a:spcBef>
              <a:spcAft>
                <a:spcPts val="0"/>
              </a:spcAft>
              <a:buSzPts val="1000"/>
              <a:buChar char="❏"/>
            </a:pPr>
            <a:r>
              <a:rPr lang="en-US"/>
              <a:t>(external) Configuration: Store the application's configuration in environment variables to ensure that configuration is excluded from the code</a:t>
            </a:r>
            <a:endParaRPr/>
          </a:p>
          <a:p>
            <a:pPr indent="-171450" lvl="0" marL="171450" rtl="0" algn="l">
              <a:spcBef>
                <a:spcPts val="0"/>
              </a:spcBef>
              <a:spcAft>
                <a:spcPts val="0"/>
              </a:spcAft>
              <a:buSzPts val="1000"/>
              <a:buChar char="❏"/>
            </a:pPr>
            <a:r>
              <a:rPr lang="en-US"/>
              <a:t>(pluggable) Backend services: No differentiation between local or third-party services, treating backend services as additional resources or remote resources</a:t>
            </a:r>
            <a:endParaRPr/>
          </a:p>
          <a:p>
            <a:pPr indent="-171450" lvl="0" marL="171450" rtl="0" algn="l">
              <a:spcBef>
                <a:spcPts val="0"/>
              </a:spcBef>
              <a:spcAft>
                <a:spcPts val="0"/>
              </a:spcAft>
              <a:buSzPts val="1000"/>
              <a:buChar char="❏"/>
            </a:pPr>
            <a:r>
              <a:rPr lang="en-US"/>
              <a:t>(distinguish) Build, release, run: Strictly distinguish between the three steps of build, release, and run</a:t>
            </a:r>
            <a:endParaRPr/>
          </a:p>
          <a:p>
            <a:pPr indent="-171450" lvl="0" marL="171450" rtl="0" algn="l">
              <a:spcBef>
                <a:spcPts val="0"/>
              </a:spcBef>
              <a:spcAft>
                <a:spcPts val="0"/>
              </a:spcAft>
              <a:buSzPts val="1000"/>
              <a:buChar char="❏"/>
            </a:pPr>
            <a:r>
              <a:rPr lang="en-US"/>
              <a:t>(stateless) Processes: The application's processes must be stateless and unshared, and any data that needs to be persisted must be stored within the back-end service, such as a database</a:t>
            </a:r>
            <a:endParaRPr/>
          </a:p>
          <a:p>
            <a:pPr indent="-171450" lvl="0" marL="171450" rtl="0" algn="l">
              <a:spcBef>
                <a:spcPts val="0"/>
              </a:spcBef>
              <a:spcAft>
                <a:spcPts val="0"/>
              </a:spcAft>
              <a:buSzPts val="1000"/>
              <a:buChar char="❏"/>
            </a:pPr>
            <a:r>
              <a:rPr lang="en-US"/>
              <a:t>(implement) Port binding: Web applications provide services through port binding and listen for requests sent to that port</a:t>
            </a:r>
            <a:endParaRPr/>
          </a:p>
          <a:p>
            <a:pPr indent="-171450" lvl="0" marL="171450" rtl="0" algn="l">
              <a:spcBef>
                <a:spcPts val="0"/>
              </a:spcBef>
              <a:spcAft>
                <a:spcPts val="0"/>
              </a:spcAft>
              <a:buSzPts val="1000"/>
              <a:buChar char="❏"/>
            </a:pPr>
            <a:r>
              <a:rPr lang="en-US"/>
              <a:t>(implement) Concurrency: This means that the underlying platform can be scaled horizontally without the need for technically difficult multi-threaded coding, as described in the sixth principle, our application has multiple processes, most notably the http server process of Node.js, which are stateless and not shared, so we can scale the application horizontally very easily</a:t>
            </a:r>
            <a:endParaRPr/>
          </a:p>
          <a:p>
            <a:pPr indent="-171450" lvl="0" marL="171450" rtl="0" algn="l">
              <a:spcBef>
                <a:spcPts val="0"/>
              </a:spcBef>
              <a:spcAft>
                <a:spcPts val="0"/>
              </a:spcAft>
              <a:buSzPts val="1000"/>
              <a:buChar char="❏"/>
            </a:pPr>
            <a:r>
              <a:rPr lang="en-US"/>
              <a:t>(implement) Easy to handle: any process can be started quickly and terminated gracefully</a:t>
            </a:r>
            <a:endParaRPr/>
          </a:p>
          <a:p>
            <a:pPr indent="-171450" lvl="0" marL="171450" rtl="0" algn="l">
              <a:spcBef>
                <a:spcPts val="0"/>
              </a:spcBef>
              <a:spcAft>
                <a:spcPts val="0"/>
              </a:spcAft>
              <a:buSzPts val="1000"/>
              <a:buChar char="❏"/>
            </a:pPr>
            <a:r>
              <a:rPr lang="en-US"/>
              <a:t>(implement) Environment equivalence: to do continuous deployment you have to reduce local and online differences, time differences, personnel differences, and tool differences</a:t>
            </a:r>
            <a:endParaRPr/>
          </a:p>
          <a:p>
            <a:pPr indent="-171450" lvl="0" marL="171450" rtl="0" algn="l">
              <a:spcBef>
                <a:spcPts val="0"/>
              </a:spcBef>
              <a:spcAft>
                <a:spcPts val="0"/>
              </a:spcAft>
              <a:buSzPts val="1000"/>
              <a:buChar char="❏"/>
            </a:pPr>
            <a:r>
              <a:rPr lang="en-US"/>
              <a:t>Logging: The application itself never considers storing its own output stream. Instead, each running process has a direct stream of standard output (stdout) events. When logging is handled by the cloud platform rather than the libraries included with the application, the logging mechanism must be kept simple</a:t>
            </a:r>
            <a:endParaRPr/>
          </a:p>
          <a:p>
            <a:pPr indent="-171450" lvl="0" marL="171450" rtl="0" algn="l">
              <a:spcBef>
                <a:spcPts val="0"/>
              </a:spcBef>
              <a:spcAft>
                <a:spcPts val="0"/>
              </a:spcAft>
              <a:buSzPts val="1000"/>
              <a:buChar char="❏"/>
            </a:pPr>
            <a:r>
              <a:rPr lang="en-US"/>
              <a:t>Managed processes: Developers often want to perform one-off tasks to manage or maintain the application, such as running data migration, running one-off scripts submitted to the code repository, and one-off managed processes should use the same environment as the normal resident processes (application processes), and use the same code and configuration, running based on a release version, along with the rest of the application</a:t>
            </a:r>
            <a:endParaRPr/>
          </a:p>
        </p:txBody>
      </p:sp>
      <p:sp>
        <p:nvSpPr>
          <p:cNvPr id="235" name="Google Shape;235;gb84628a04a_6_87:notes"/>
          <p:cNvSpPr txBox="1"/>
          <p:nvPr>
            <p:ph idx="12" type="sldNum"/>
          </p:nvPr>
        </p:nvSpPr>
        <p:spPr>
          <a:xfrm>
            <a:off x="3850443" y="9644864"/>
            <a:ext cx="2945700" cy="2817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b84628a04a_6_83:notes"/>
          <p:cNvSpPr/>
          <p:nvPr>
            <p:ph idx="2" type="sldImg"/>
          </p:nvPr>
        </p:nvSpPr>
        <p:spPr>
          <a:xfrm>
            <a:off x="519502" y="786854"/>
            <a:ext cx="5758800" cy="3240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b84628a04a_6_83:notes"/>
          <p:cNvSpPr txBox="1"/>
          <p:nvPr>
            <p:ph idx="1" type="body"/>
          </p:nvPr>
        </p:nvSpPr>
        <p:spPr>
          <a:xfrm>
            <a:off x="519502" y="4337951"/>
            <a:ext cx="5758800" cy="4910700"/>
          </a:xfrm>
          <a:prstGeom prst="rect">
            <a:avLst/>
          </a:prstGeom>
        </p:spPr>
        <p:txBody>
          <a:bodyPr anchorCtr="0" anchor="t" bIns="47775" lIns="95550" spcFirstLastPara="1" rIns="95550" wrap="square" tIns="47775">
            <a:noAutofit/>
          </a:bodyPr>
          <a:lstStyle/>
          <a:p>
            <a:pPr indent="-171450" lvl="0" marL="171450" rtl="0" algn="l">
              <a:spcBef>
                <a:spcPts val="0"/>
              </a:spcBef>
              <a:spcAft>
                <a:spcPts val="0"/>
              </a:spcAft>
              <a:buSzPts val="1000"/>
              <a:buChar char="🞐"/>
            </a:pPr>
            <a:r>
              <a:rPr lang="en-US"/>
              <a:t>What are the advantages of cloud-native apps over traditional apps?</a:t>
            </a:r>
            <a:endParaRPr/>
          </a:p>
          <a:p>
            <a:pPr indent="-171450" lvl="0" marL="171450" rtl="0" algn="l">
              <a:spcBef>
                <a:spcPts val="0"/>
              </a:spcBef>
              <a:spcAft>
                <a:spcPts val="0"/>
              </a:spcAft>
              <a:buSzPts val="1000"/>
              <a:buChar char="🞐"/>
            </a:pPr>
            <a:r>
              <a:rPr lang="en-US"/>
              <a:t>Cloud-native applications are.</a:t>
            </a:r>
            <a:endParaRPr/>
          </a:p>
          <a:p>
            <a:pPr indent="-173037" lvl="1" marL="355600" rtl="0" algn="l">
              <a:spcBef>
                <a:spcPts val="0"/>
              </a:spcBef>
              <a:spcAft>
                <a:spcPts val="0"/>
              </a:spcAft>
              <a:buSzPts val="1000"/>
              <a:buChar char="■"/>
            </a:pPr>
            <a:r>
              <a:rPr lang="en-US"/>
              <a:t>Predictable. Cloud-native applications conform to frameworks or "contracts" designed to maximize resiliency through predictable behavior. The highly automated, container-driven infrastructure used in cloud platforms is driving the way software is written.</a:t>
            </a:r>
            <a:endParaRPr/>
          </a:p>
          <a:p>
            <a:pPr indent="-173037" lvl="1" marL="355600" rtl="0" algn="l">
              <a:spcBef>
                <a:spcPts val="0"/>
              </a:spcBef>
              <a:spcAft>
                <a:spcPts val="0"/>
              </a:spcAft>
              <a:buSzPts val="1000"/>
              <a:buChar char="■"/>
            </a:pPr>
            <a:r>
              <a:rPr lang="en-US"/>
              <a:t>Operating system abstraction. The most effective abstraction method for implementing a cloud-native application architecture is to provide a formal platform.</a:t>
            </a:r>
            <a:endParaRPr/>
          </a:p>
          <a:p>
            <a:pPr indent="-173037" lvl="1" marL="355600" rtl="0" algn="l">
              <a:spcBef>
                <a:spcPts val="0"/>
              </a:spcBef>
              <a:spcAft>
                <a:spcPts val="0"/>
              </a:spcAft>
              <a:buSzPts val="1000"/>
              <a:buChar char="■"/>
            </a:pPr>
            <a:r>
              <a:rPr lang="en-US"/>
              <a:t>Appropriate capacity. Dynamically allocate and reallocate resources at deployment time based on the day-to-day needs of the application. A cloud-native runtime based build approach optimizes application lifecycle management, including scaling to meet demand, resource utilization, available resource orchestration, and recovery from failures to minimize downtime.</a:t>
            </a:r>
            <a:endParaRPr/>
          </a:p>
          <a:p>
            <a:pPr indent="-173037" lvl="1" marL="355600" rtl="0" algn="l">
              <a:spcBef>
                <a:spcPts val="0"/>
              </a:spcBef>
              <a:spcAft>
                <a:spcPts val="0"/>
              </a:spcAft>
              <a:buSzPts val="1000"/>
              <a:buChar char="■"/>
            </a:pPr>
            <a:r>
              <a:rPr lang="en-US"/>
              <a:t>Collaboration. Cloud Native assists DevOps to create close collaboration between development and operations functions to move completed application code quickly and smoothly into production.</a:t>
            </a:r>
            <a:endParaRPr/>
          </a:p>
          <a:p>
            <a:pPr indent="-173037" lvl="1" marL="355600" rtl="0" algn="l">
              <a:spcBef>
                <a:spcPts val="0"/>
              </a:spcBef>
              <a:spcAft>
                <a:spcPts val="0"/>
              </a:spcAft>
              <a:buSzPts val="1000"/>
              <a:buChar char="■"/>
            </a:pPr>
            <a:r>
              <a:rPr lang="en-US"/>
              <a:t>Continuous Delivery. IT teams can release individual software updates as soon as they are ready. Companies that release software quickly get a tighter feedback loop and can respond more effectively to customer needs.</a:t>
            </a:r>
            <a:endParaRPr/>
          </a:p>
          <a:p>
            <a:pPr indent="-173037" lvl="1" marL="355600" rtl="0" algn="l">
              <a:spcBef>
                <a:spcPts val="0"/>
              </a:spcBef>
              <a:spcAft>
                <a:spcPts val="0"/>
              </a:spcAft>
              <a:buSzPts val="1000"/>
              <a:buChar char="■"/>
            </a:pPr>
            <a:r>
              <a:rPr lang="en-US"/>
              <a:t>Independence. Microservices architecture decomposes applications into small, loosely coupled, independently running services.</a:t>
            </a:r>
            <a:endParaRPr/>
          </a:p>
          <a:p>
            <a:pPr indent="-173037" lvl="1" marL="355600" rtl="0" algn="l">
              <a:spcBef>
                <a:spcPts val="0"/>
              </a:spcBef>
              <a:spcAft>
                <a:spcPts val="0"/>
              </a:spcAft>
              <a:buSzPts val="1000"/>
              <a:buChar char="■"/>
            </a:pPr>
            <a:r>
              <a:rPr lang="en-US"/>
              <a:t>Automation scalability. Automation makes it easy to build and run easy-to-manage applications.</a:t>
            </a:r>
            <a:endParaRPr/>
          </a:p>
          <a:p>
            <a:pPr indent="-173037" lvl="1" marL="355600" rtl="0" algn="l">
              <a:spcBef>
                <a:spcPts val="0"/>
              </a:spcBef>
              <a:spcAft>
                <a:spcPts val="0"/>
              </a:spcAft>
              <a:buSzPts val="1000"/>
              <a:buChar char="■"/>
            </a:pPr>
            <a:r>
              <a:rPr lang="en-US"/>
              <a:t>Fast Recovery. Provides resilient scaling and recovery/restart capabilities in the event of a failure.</a:t>
            </a:r>
            <a:endParaRPr/>
          </a:p>
          <a:p>
            <a:pPr indent="-171450" lvl="0" marL="171450" rtl="0" algn="l">
              <a:spcBef>
                <a:spcPts val="0"/>
              </a:spcBef>
              <a:spcAft>
                <a:spcPts val="0"/>
              </a:spcAft>
              <a:buSzPts val="1000"/>
              <a:buChar char="🞐"/>
            </a:pPr>
            <a:r>
              <a:rPr lang="en-US"/>
              <a:t>Traditional applications.</a:t>
            </a:r>
            <a:endParaRPr/>
          </a:p>
          <a:p>
            <a:pPr indent="-173037" lvl="1" marL="355600" rtl="0" algn="l">
              <a:spcBef>
                <a:spcPts val="0"/>
              </a:spcBef>
              <a:spcAft>
                <a:spcPts val="0"/>
              </a:spcAft>
              <a:buSzPts val="1000"/>
              <a:buChar char="■"/>
            </a:pPr>
            <a:r>
              <a:rPr lang="en-US"/>
              <a:t>Unpredictable. The way traditional applications are architected or developed prevents them from realizing all the benefits of running on a cloud-native platform. Such applications typically take longer to build, are released in large volumes, can only scale incrementally, and are subject to more single points of failure.</a:t>
            </a:r>
            <a:endParaRPr/>
          </a:p>
          <a:p>
            <a:pPr indent="-173037" lvl="1" marL="355600" rtl="0" algn="l">
              <a:spcBef>
                <a:spcPts val="0"/>
              </a:spcBef>
              <a:spcAft>
                <a:spcPts val="0"/>
              </a:spcAft>
              <a:buSzPts val="1000"/>
              <a:buChar char="■"/>
            </a:pPr>
            <a:r>
              <a:rPr lang="en-US"/>
              <a:t>Operating system dependent. </a:t>
            </a:r>
            <a:endParaRPr/>
          </a:p>
          <a:p>
            <a:pPr indent="-173037" lvl="1" marL="355600" rtl="0" algn="l">
              <a:spcBef>
                <a:spcPts val="0"/>
              </a:spcBef>
              <a:spcAft>
                <a:spcPts val="0"/>
              </a:spcAft>
              <a:buSzPts val="1000"/>
              <a:buChar char="■"/>
            </a:pPr>
            <a:r>
              <a:rPr lang="en-US"/>
              <a:t>Excessive capacity. Because capacity is estimated based on worst-case scenarios, solutions often have too much capacity while having little ability to continue to scale to meet demand.</a:t>
            </a:r>
            <a:endParaRPr/>
          </a:p>
        </p:txBody>
      </p:sp>
      <p:sp>
        <p:nvSpPr>
          <p:cNvPr id="256" name="Google Shape;256;gb84628a04a_6_83:notes"/>
          <p:cNvSpPr txBox="1"/>
          <p:nvPr>
            <p:ph idx="12" type="sldNum"/>
          </p:nvPr>
        </p:nvSpPr>
        <p:spPr>
          <a:xfrm>
            <a:off x="3850443" y="9644864"/>
            <a:ext cx="2945700" cy="2817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 Id="rId3"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 Id="rId3"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p:cSld name="标题幻灯片">
    <p:spTree>
      <p:nvGrpSpPr>
        <p:cNvPr id="13" name="Shape 13"/>
        <p:cNvGrpSpPr/>
        <p:nvPr/>
      </p:nvGrpSpPr>
      <p:grpSpPr>
        <a:xfrm>
          <a:off x="0" y="0"/>
          <a:ext cx="0" cy="0"/>
          <a:chOff x="0" y="0"/>
          <a:chExt cx="0" cy="0"/>
        </a:xfrm>
      </p:grpSpPr>
      <p:pic>
        <p:nvPicPr>
          <p:cNvPr descr="E:\5月\五月PPT\腾讯云相关课程模板(待确认版)\腾讯云课程.jpg腾讯云课程" id="14" name="Google Shape;14;p34"/>
          <p:cNvPicPr preferRelativeResize="0"/>
          <p:nvPr/>
        </p:nvPicPr>
        <p:blipFill rotWithShape="1">
          <a:blip r:embed="rId2">
            <a:alphaModFix/>
          </a:blip>
          <a:srcRect b="0" l="0" r="0" t="0"/>
          <a:stretch/>
        </p:blipFill>
        <p:spPr>
          <a:xfrm>
            <a:off x="-27732" y="0"/>
            <a:ext cx="12226925" cy="6872288"/>
          </a:xfrm>
          <a:prstGeom prst="rect">
            <a:avLst/>
          </a:prstGeom>
          <a:noFill/>
          <a:ln>
            <a:noFill/>
          </a:ln>
        </p:spPr>
      </p:pic>
      <p:sp>
        <p:nvSpPr>
          <p:cNvPr id="15" name="Google Shape;15;p34"/>
          <p:cNvSpPr txBox="1"/>
          <p:nvPr>
            <p:ph idx="1" type="body"/>
          </p:nvPr>
        </p:nvSpPr>
        <p:spPr>
          <a:xfrm>
            <a:off x="1415481" y="2576032"/>
            <a:ext cx="9361040" cy="74136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0"/>
              </a:spcBef>
              <a:spcAft>
                <a:spcPts val="0"/>
              </a:spcAft>
              <a:buClr>
                <a:srgbClr val="FFFFFF"/>
              </a:buClr>
              <a:buSzPts val="4800"/>
              <a:buFont typeface="Arial"/>
              <a:buNone/>
              <a:defRPr b="1" sz="4800">
                <a:solidFill>
                  <a:srgbClr val="FFFFF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 name="Google Shape;16;p34"/>
          <p:cNvSpPr txBox="1"/>
          <p:nvPr>
            <p:ph idx="12" type="sldNum"/>
          </p:nvPr>
        </p:nvSpPr>
        <p:spPr>
          <a:xfrm>
            <a:off x="8610600" y="6482667"/>
            <a:ext cx="2743200" cy="366713"/>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98989"/>
                </a:solidFill>
                <a:latin typeface="Arial"/>
                <a:ea typeface="Arial"/>
                <a:cs typeface="Arial"/>
                <a:sym typeface="Arial"/>
              </a:defRPr>
            </a:lvl1pPr>
            <a:lvl2pPr indent="0" lvl="1" marL="0" marR="0" algn="r">
              <a:spcBef>
                <a:spcPts val="0"/>
              </a:spcBef>
              <a:buNone/>
              <a:defRPr b="0" i="0" sz="1200" u="none" cap="none" strike="noStrike">
                <a:solidFill>
                  <a:srgbClr val="898989"/>
                </a:solidFill>
                <a:latin typeface="Arial"/>
                <a:ea typeface="Arial"/>
                <a:cs typeface="Arial"/>
                <a:sym typeface="Arial"/>
              </a:defRPr>
            </a:lvl2pPr>
            <a:lvl3pPr indent="0" lvl="2" marL="0" marR="0" algn="r">
              <a:spcBef>
                <a:spcPts val="0"/>
              </a:spcBef>
              <a:buNone/>
              <a:defRPr b="0" i="0" sz="1200" u="none" cap="none" strike="noStrike">
                <a:solidFill>
                  <a:srgbClr val="898989"/>
                </a:solidFill>
                <a:latin typeface="Arial"/>
                <a:ea typeface="Arial"/>
                <a:cs typeface="Arial"/>
                <a:sym typeface="Arial"/>
              </a:defRPr>
            </a:lvl3pPr>
            <a:lvl4pPr indent="0" lvl="3" marL="0" marR="0" algn="r">
              <a:spcBef>
                <a:spcPts val="0"/>
              </a:spcBef>
              <a:buNone/>
              <a:defRPr b="0" i="0" sz="1200" u="none" cap="none" strike="noStrike">
                <a:solidFill>
                  <a:srgbClr val="898989"/>
                </a:solidFill>
                <a:latin typeface="Arial"/>
                <a:ea typeface="Arial"/>
                <a:cs typeface="Arial"/>
                <a:sym typeface="Arial"/>
              </a:defRPr>
            </a:lvl4pPr>
            <a:lvl5pPr indent="0" lvl="4" marL="0" marR="0" algn="r">
              <a:spcBef>
                <a:spcPts val="0"/>
              </a:spcBef>
              <a:buNone/>
              <a:defRPr b="0" i="0" sz="1200" u="none" cap="none" strike="noStrike">
                <a:solidFill>
                  <a:srgbClr val="898989"/>
                </a:solidFill>
                <a:latin typeface="Arial"/>
                <a:ea typeface="Arial"/>
                <a:cs typeface="Arial"/>
                <a:sym typeface="Arial"/>
              </a:defRPr>
            </a:lvl5pPr>
            <a:lvl6pPr indent="0" lvl="5" marL="0" marR="0" algn="r">
              <a:spcBef>
                <a:spcPts val="0"/>
              </a:spcBef>
              <a:buNone/>
              <a:defRPr b="0" i="0" sz="1200" u="none" cap="none" strike="noStrike">
                <a:solidFill>
                  <a:srgbClr val="898989"/>
                </a:solidFill>
                <a:latin typeface="Arial"/>
                <a:ea typeface="Arial"/>
                <a:cs typeface="Arial"/>
                <a:sym typeface="Arial"/>
              </a:defRPr>
            </a:lvl6pPr>
            <a:lvl7pPr indent="0" lvl="6" marL="0" marR="0" algn="r">
              <a:spcBef>
                <a:spcPts val="0"/>
              </a:spcBef>
              <a:buNone/>
              <a:defRPr b="0" i="0" sz="1200" u="none" cap="none" strike="noStrike">
                <a:solidFill>
                  <a:srgbClr val="898989"/>
                </a:solidFill>
                <a:latin typeface="Arial"/>
                <a:ea typeface="Arial"/>
                <a:cs typeface="Arial"/>
                <a:sym typeface="Arial"/>
              </a:defRPr>
            </a:lvl7pPr>
            <a:lvl8pPr indent="0" lvl="7" marL="0" marR="0" algn="r">
              <a:spcBef>
                <a:spcPts val="0"/>
              </a:spcBef>
              <a:buNone/>
              <a:defRPr b="0" i="0" sz="1200" u="none" cap="none" strike="noStrike">
                <a:solidFill>
                  <a:srgbClr val="898989"/>
                </a:solidFill>
                <a:latin typeface="Arial"/>
                <a:ea typeface="Arial"/>
                <a:cs typeface="Arial"/>
                <a:sym typeface="Arial"/>
              </a:defRPr>
            </a:lvl8pPr>
            <a:lvl9pPr indent="0" lvl="8" marL="0" marR="0" algn="r">
              <a:spcBef>
                <a:spcPts val="0"/>
              </a:spcBef>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7" name="Google Shape;17;p34"/>
          <p:cNvSpPr txBox="1"/>
          <p:nvPr/>
        </p:nvSpPr>
        <p:spPr>
          <a:xfrm>
            <a:off x="3559604" y="6502312"/>
            <a:ext cx="5052251"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solidFill>
                  <a:srgbClr val="808080"/>
                </a:solidFill>
                <a:latin typeface="Times New Roman"/>
                <a:ea typeface="Times New Roman"/>
                <a:cs typeface="Times New Roman"/>
                <a:sym typeface="Times New Roman"/>
              </a:rPr>
              <a:t>Copyright © 2020 Tencent, Inc. and/or its affiliates. All rights reserved. </a:t>
            </a:r>
            <a:endParaRPr/>
          </a:p>
        </p:txBody>
      </p:sp>
    </p:spTree>
  </p:cSld>
  <p:clrMapOvr>
    <a:masterClrMapping/>
  </p:clrMapOvr>
  <p:extLst>
    <p:ext uri="{DCECCB84-F9BA-43D5-87BE-67443E8EF086}">
      <p15:sldGuideLst>
        <p15:guide id="1" pos="3840">
          <p15:clr>
            <a:srgbClr val="FBAE40"/>
          </p15:clr>
        </p15:guide>
        <p15:guide id="2"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标题幻灯片">
  <p:cSld name="3_标题幻灯片">
    <p:spTree>
      <p:nvGrpSpPr>
        <p:cNvPr id="57" name="Shape 57"/>
        <p:cNvGrpSpPr/>
        <p:nvPr/>
      </p:nvGrpSpPr>
      <p:grpSpPr>
        <a:xfrm>
          <a:off x="0" y="0"/>
          <a:ext cx="0" cy="0"/>
          <a:chOff x="0" y="0"/>
          <a:chExt cx="0" cy="0"/>
        </a:xfrm>
      </p:grpSpPr>
      <p:pic>
        <p:nvPicPr>
          <p:cNvPr descr="E:\5月\五月PPT\腾讯云相关课程模板(待确认版)\腾讯云课程.jpg腾讯云课程" id="58" name="Google Shape;58;gb84628a04a_0_77"/>
          <p:cNvPicPr preferRelativeResize="0"/>
          <p:nvPr/>
        </p:nvPicPr>
        <p:blipFill rotWithShape="1">
          <a:blip r:embed="rId2">
            <a:alphaModFix/>
          </a:blip>
          <a:srcRect b="0" l="0" r="0" t="0"/>
          <a:stretch/>
        </p:blipFill>
        <p:spPr>
          <a:xfrm>
            <a:off x="-31750" y="-14288"/>
            <a:ext cx="12225394" cy="6871430"/>
          </a:xfrm>
          <a:prstGeom prst="rect">
            <a:avLst/>
          </a:prstGeom>
          <a:noFill/>
          <a:ln>
            <a:noFill/>
          </a:ln>
        </p:spPr>
      </p:pic>
      <p:sp>
        <p:nvSpPr>
          <p:cNvPr id="59" name="Google Shape;59;gb84628a04a_0_77"/>
          <p:cNvSpPr txBox="1"/>
          <p:nvPr/>
        </p:nvSpPr>
        <p:spPr>
          <a:xfrm>
            <a:off x="3569957" y="2603500"/>
            <a:ext cx="5052000" cy="1200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200"/>
              <a:buFont typeface="Arial"/>
              <a:buNone/>
            </a:pPr>
            <a:r>
              <a:rPr b="0" i="0" lang="en-US" sz="7200" u="none" cap="none" strike="noStrike">
                <a:solidFill>
                  <a:srgbClr val="FFFFFF"/>
                </a:solidFill>
                <a:latin typeface="Arial"/>
                <a:ea typeface="Arial"/>
                <a:cs typeface="Arial"/>
                <a:sym typeface="Arial"/>
              </a:rPr>
              <a:t>Thank You!</a:t>
            </a:r>
            <a:endParaRPr b="0" i="0" sz="7200" u="none" cap="none" strike="noStrike">
              <a:solidFill>
                <a:srgbClr val="FFFFFF"/>
              </a:solidFill>
              <a:latin typeface="Arial"/>
              <a:ea typeface="Arial"/>
              <a:cs typeface="Arial"/>
              <a:sym typeface="Arial"/>
            </a:endParaRPr>
          </a:p>
        </p:txBody>
      </p:sp>
      <p:sp>
        <p:nvSpPr>
          <p:cNvPr id="60" name="Google Shape;60;gb84628a04a_0_77"/>
          <p:cNvSpPr txBox="1"/>
          <p:nvPr>
            <p:ph idx="10" type="dt"/>
          </p:nvPr>
        </p:nvSpPr>
        <p:spPr>
          <a:xfrm>
            <a:off x="838200" y="6482667"/>
            <a:ext cx="2743200" cy="36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700"/>
            </a:lvl1pPr>
            <a:lvl2pPr lvl="1" rtl="0" algn="l">
              <a:lnSpc>
                <a:spcPct val="100000"/>
              </a:lnSpc>
              <a:spcBef>
                <a:spcPts val="0"/>
              </a:spcBef>
              <a:spcAft>
                <a:spcPts val="0"/>
              </a:spcAft>
              <a:buSzPts val="1400"/>
              <a:buNone/>
              <a:defRPr sz="700"/>
            </a:lvl2pPr>
            <a:lvl3pPr lvl="2" rtl="0" algn="l">
              <a:lnSpc>
                <a:spcPct val="100000"/>
              </a:lnSpc>
              <a:spcBef>
                <a:spcPts val="0"/>
              </a:spcBef>
              <a:spcAft>
                <a:spcPts val="0"/>
              </a:spcAft>
              <a:buSzPts val="1400"/>
              <a:buNone/>
              <a:defRPr sz="700"/>
            </a:lvl3pPr>
            <a:lvl4pPr lvl="3" rtl="0" algn="l">
              <a:lnSpc>
                <a:spcPct val="100000"/>
              </a:lnSpc>
              <a:spcBef>
                <a:spcPts val="0"/>
              </a:spcBef>
              <a:spcAft>
                <a:spcPts val="0"/>
              </a:spcAft>
              <a:buSzPts val="1400"/>
              <a:buNone/>
              <a:defRPr sz="700"/>
            </a:lvl4pPr>
            <a:lvl5pPr lvl="4" rtl="0" algn="l">
              <a:lnSpc>
                <a:spcPct val="100000"/>
              </a:lnSpc>
              <a:spcBef>
                <a:spcPts val="0"/>
              </a:spcBef>
              <a:spcAft>
                <a:spcPts val="0"/>
              </a:spcAft>
              <a:buSzPts val="1400"/>
              <a:buNone/>
              <a:defRPr sz="700"/>
            </a:lvl5pPr>
            <a:lvl6pPr lvl="5" rtl="0" algn="l">
              <a:lnSpc>
                <a:spcPct val="100000"/>
              </a:lnSpc>
              <a:spcBef>
                <a:spcPts val="0"/>
              </a:spcBef>
              <a:spcAft>
                <a:spcPts val="0"/>
              </a:spcAft>
              <a:buSzPts val="1400"/>
              <a:buNone/>
              <a:defRPr sz="700"/>
            </a:lvl6pPr>
            <a:lvl7pPr lvl="6" rtl="0" algn="l">
              <a:lnSpc>
                <a:spcPct val="100000"/>
              </a:lnSpc>
              <a:spcBef>
                <a:spcPts val="0"/>
              </a:spcBef>
              <a:spcAft>
                <a:spcPts val="0"/>
              </a:spcAft>
              <a:buSzPts val="1400"/>
              <a:buNone/>
              <a:defRPr sz="700"/>
            </a:lvl7pPr>
            <a:lvl8pPr lvl="7" rtl="0" algn="l">
              <a:lnSpc>
                <a:spcPct val="100000"/>
              </a:lnSpc>
              <a:spcBef>
                <a:spcPts val="0"/>
              </a:spcBef>
              <a:spcAft>
                <a:spcPts val="0"/>
              </a:spcAft>
              <a:buSzPts val="1400"/>
              <a:buNone/>
              <a:defRPr sz="700"/>
            </a:lvl8pPr>
            <a:lvl9pPr lvl="8" rtl="0" algn="l">
              <a:lnSpc>
                <a:spcPct val="100000"/>
              </a:lnSpc>
              <a:spcBef>
                <a:spcPts val="0"/>
              </a:spcBef>
              <a:spcAft>
                <a:spcPts val="0"/>
              </a:spcAft>
              <a:buSzPts val="1400"/>
              <a:buNone/>
              <a:defRPr sz="700"/>
            </a:lvl9pPr>
          </a:lstStyle>
          <a:p/>
        </p:txBody>
      </p:sp>
      <p:sp>
        <p:nvSpPr>
          <p:cNvPr id="61" name="Google Shape;61;gb84628a04a_0_77"/>
          <p:cNvSpPr txBox="1"/>
          <p:nvPr>
            <p:ph idx="11" type="ftr"/>
          </p:nvPr>
        </p:nvSpPr>
        <p:spPr>
          <a:xfrm>
            <a:off x="3719736" y="6482667"/>
            <a:ext cx="4752600" cy="36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700"/>
            </a:lvl1pPr>
            <a:lvl2pPr lvl="1" rtl="0" algn="l">
              <a:lnSpc>
                <a:spcPct val="100000"/>
              </a:lnSpc>
              <a:spcBef>
                <a:spcPts val="0"/>
              </a:spcBef>
              <a:spcAft>
                <a:spcPts val="0"/>
              </a:spcAft>
              <a:buSzPts val="1400"/>
              <a:buNone/>
              <a:defRPr sz="700"/>
            </a:lvl2pPr>
            <a:lvl3pPr lvl="2" rtl="0" algn="l">
              <a:lnSpc>
                <a:spcPct val="100000"/>
              </a:lnSpc>
              <a:spcBef>
                <a:spcPts val="0"/>
              </a:spcBef>
              <a:spcAft>
                <a:spcPts val="0"/>
              </a:spcAft>
              <a:buSzPts val="1400"/>
              <a:buNone/>
              <a:defRPr sz="700"/>
            </a:lvl3pPr>
            <a:lvl4pPr lvl="3" rtl="0" algn="l">
              <a:lnSpc>
                <a:spcPct val="100000"/>
              </a:lnSpc>
              <a:spcBef>
                <a:spcPts val="0"/>
              </a:spcBef>
              <a:spcAft>
                <a:spcPts val="0"/>
              </a:spcAft>
              <a:buSzPts val="1400"/>
              <a:buNone/>
              <a:defRPr sz="700"/>
            </a:lvl4pPr>
            <a:lvl5pPr lvl="4" rtl="0" algn="l">
              <a:lnSpc>
                <a:spcPct val="100000"/>
              </a:lnSpc>
              <a:spcBef>
                <a:spcPts val="0"/>
              </a:spcBef>
              <a:spcAft>
                <a:spcPts val="0"/>
              </a:spcAft>
              <a:buSzPts val="1400"/>
              <a:buNone/>
              <a:defRPr sz="700"/>
            </a:lvl5pPr>
            <a:lvl6pPr lvl="5" rtl="0" algn="l">
              <a:lnSpc>
                <a:spcPct val="100000"/>
              </a:lnSpc>
              <a:spcBef>
                <a:spcPts val="0"/>
              </a:spcBef>
              <a:spcAft>
                <a:spcPts val="0"/>
              </a:spcAft>
              <a:buSzPts val="1400"/>
              <a:buNone/>
              <a:defRPr sz="700"/>
            </a:lvl6pPr>
            <a:lvl7pPr lvl="6" rtl="0" algn="l">
              <a:lnSpc>
                <a:spcPct val="100000"/>
              </a:lnSpc>
              <a:spcBef>
                <a:spcPts val="0"/>
              </a:spcBef>
              <a:spcAft>
                <a:spcPts val="0"/>
              </a:spcAft>
              <a:buSzPts val="1400"/>
              <a:buNone/>
              <a:defRPr sz="700"/>
            </a:lvl7pPr>
            <a:lvl8pPr lvl="7" rtl="0" algn="l">
              <a:lnSpc>
                <a:spcPct val="100000"/>
              </a:lnSpc>
              <a:spcBef>
                <a:spcPts val="0"/>
              </a:spcBef>
              <a:spcAft>
                <a:spcPts val="0"/>
              </a:spcAft>
              <a:buSzPts val="1400"/>
              <a:buNone/>
              <a:defRPr sz="700"/>
            </a:lvl8pPr>
            <a:lvl9pPr lvl="8" rtl="0" algn="l">
              <a:lnSpc>
                <a:spcPct val="100000"/>
              </a:lnSpc>
              <a:spcBef>
                <a:spcPts val="0"/>
              </a:spcBef>
              <a:spcAft>
                <a:spcPts val="0"/>
              </a:spcAft>
              <a:buSzPts val="1400"/>
              <a:buNone/>
              <a:defRPr sz="700"/>
            </a:lvl9pPr>
          </a:lstStyle>
          <a:p/>
        </p:txBody>
      </p:sp>
      <p:sp>
        <p:nvSpPr>
          <p:cNvPr id="62" name="Google Shape;62;gb84628a04a_0_77"/>
          <p:cNvSpPr txBox="1"/>
          <p:nvPr>
            <p:ph idx="12" type="sldNum"/>
          </p:nvPr>
        </p:nvSpPr>
        <p:spPr>
          <a:xfrm>
            <a:off x="8610600" y="6482667"/>
            <a:ext cx="2743200" cy="36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3" name="Google Shape;63;gb84628a04a_0_77"/>
          <p:cNvPicPr preferRelativeResize="0"/>
          <p:nvPr/>
        </p:nvPicPr>
        <p:blipFill rotWithShape="1">
          <a:blip r:embed="rId3">
            <a:alphaModFix/>
          </a:blip>
          <a:srcRect b="0" l="0" r="0" t="0"/>
          <a:stretch/>
        </p:blipFill>
        <p:spPr>
          <a:xfrm>
            <a:off x="4785454" y="1229563"/>
            <a:ext cx="734390" cy="611991"/>
          </a:xfrm>
          <a:prstGeom prst="rect">
            <a:avLst/>
          </a:prstGeom>
          <a:noFill/>
          <a:ln>
            <a:noFill/>
          </a:ln>
        </p:spPr>
      </p:pic>
      <p:sp>
        <p:nvSpPr>
          <p:cNvPr id="64" name="Google Shape;64;gb84628a04a_0_77"/>
          <p:cNvSpPr txBox="1"/>
          <p:nvPr/>
        </p:nvSpPr>
        <p:spPr>
          <a:xfrm>
            <a:off x="5519936" y="1304764"/>
            <a:ext cx="21543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Tencent Cloud</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文本内容">
  <p:cSld name="标题和文本内容">
    <p:spTree>
      <p:nvGrpSpPr>
        <p:cNvPr id="65" name="Shape 65"/>
        <p:cNvGrpSpPr/>
        <p:nvPr/>
      </p:nvGrpSpPr>
      <p:grpSpPr>
        <a:xfrm>
          <a:off x="0" y="0"/>
          <a:ext cx="0" cy="0"/>
          <a:chOff x="0" y="0"/>
          <a:chExt cx="0" cy="0"/>
        </a:xfrm>
      </p:grpSpPr>
      <p:sp>
        <p:nvSpPr>
          <p:cNvPr id="66" name="Google Shape;66;gb84628a04a_0_85"/>
          <p:cNvSpPr txBox="1"/>
          <p:nvPr>
            <p:ph idx="1" type="body"/>
          </p:nvPr>
        </p:nvSpPr>
        <p:spPr>
          <a:xfrm>
            <a:off x="838201" y="1268760"/>
            <a:ext cx="10658400" cy="5040600"/>
          </a:xfrm>
          <a:prstGeom prst="rect">
            <a:avLst/>
          </a:prstGeom>
          <a:noFill/>
          <a:ln>
            <a:noFill/>
          </a:ln>
        </p:spPr>
        <p:txBody>
          <a:bodyPr anchorCtr="0" anchor="t" bIns="45700" lIns="91425" spcFirstLastPara="1" rIns="91425" wrap="square" tIns="45700">
            <a:noAutofit/>
          </a:bodyPr>
          <a:lstStyle>
            <a:lvl1pPr indent="-228600" lvl="0" marL="457200" rtl="0" algn="l">
              <a:lnSpc>
                <a:spcPct val="150000"/>
              </a:lnSpc>
              <a:spcBef>
                <a:spcPts val="0"/>
              </a:spcBef>
              <a:spcAft>
                <a:spcPts val="0"/>
              </a:spcAft>
              <a:buClr>
                <a:schemeClr val="accent1"/>
              </a:buClr>
              <a:buSzPts val="2400"/>
              <a:buFont typeface="Roboto"/>
              <a:buNone/>
              <a:defRPr sz="2400">
                <a:latin typeface="Roboto"/>
                <a:ea typeface="Roboto"/>
                <a:cs typeface="Roboto"/>
                <a:sym typeface="Roboto"/>
              </a:defRPr>
            </a:lvl1pPr>
            <a:lvl2pPr indent="-355600" lvl="1" marL="914400" rtl="0" algn="l">
              <a:lnSpc>
                <a:spcPct val="150000"/>
              </a:lnSpc>
              <a:spcBef>
                <a:spcPts val="500"/>
              </a:spcBef>
              <a:spcAft>
                <a:spcPts val="0"/>
              </a:spcAft>
              <a:buClr>
                <a:schemeClr val="accent1"/>
              </a:buClr>
              <a:buSzPts val="2000"/>
              <a:buFont typeface="Roboto"/>
              <a:buChar char="■"/>
              <a:defRPr>
                <a:latin typeface="Roboto"/>
                <a:ea typeface="Roboto"/>
                <a:cs typeface="Roboto"/>
                <a:sym typeface="Roboto"/>
              </a:defRPr>
            </a:lvl2pPr>
            <a:lvl3pPr indent="-228600" lvl="2" marL="1371600" rtl="0" algn="l">
              <a:lnSpc>
                <a:spcPct val="150000"/>
              </a:lnSpc>
              <a:spcBef>
                <a:spcPts val="500"/>
              </a:spcBef>
              <a:spcAft>
                <a:spcPts val="0"/>
              </a:spcAft>
              <a:buClr>
                <a:schemeClr val="accent1"/>
              </a:buClr>
              <a:buSzPts val="1800"/>
              <a:buFont typeface="Roboto"/>
              <a:buNone/>
              <a:defRPr>
                <a:latin typeface="Roboto"/>
                <a:ea typeface="Roboto"/>
                <a:cs typeface="Roboto"/>
                <a:sym typeface="Roboto"/>
              </a:defRPr>
            </a:lvl3pPr>
            <a:lvl4pPr indent="-330200" lvl="3" marL="1828800" rtl="0" algn="l">
              <a:lnSpc>
                <a:spcPct val="150000"/>
              </a:lnSpc>
              <a:spcBef>
                <a:spcPts val="500"/>
              </a:spcBef>
              <a:spcAft>
                <a:spcPts val="0"/>
              </a:spcAft>
              <a:buClr>
                <a:schemeClr val="accent1"/>
              </a:buClr>
              <a:buSzPts val="1600"/>
              <a:buFont typeface="Roboto"/>
              <a:buChar char="•"/>
              <a:defRPr>
                <a:latin typeface="Roboto"/>
                <a:ea typeface="Roboto"/>
                <a:cs typeface="Roboto"/>
                <a:sym typeface="Roboto"/>
              </a:defRPr>
            </a:lvl4pPr>
            <a:lvl5pPr indent="-317500" lvl="4" marL="2286000" rtl="0" algn="l">
              <a:lnSpc>
                <a:spcPct val="150000"/>
              </a:lnSpc>
              <a:spcBef>
                <a:spcPts val="500"/>
              </a:spcBef>
              <a:spcAft>
                <a:spcPts val="0"/>
              </a:spcAft>
              <a:buClr>
                <a:schemeClr val="accent1"/>
              </a:buClr>
              <a:buSzPts val="1400"/>
              <a:buFont typeface="Roboto"/>
              <a:buChar char="•"/>
              <a:defRPr>
                <a:latin typeface="Roboto"/>
                <a:ea typeface="Roboto"/>
                <a:cs typeface="Roboto"/>
                <a:sym typeface="Roboto"/>
              </a:defRPr>
            </a:lvl5pPr>
            <a:lvl6pPr indent="-342900" lvl="5" marL="2743200" rtl="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6pPr>
            <a:lvl7pPr indent="-342900" lvl="6" marL="3200400" rtl="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7pPr>
            <a:lvl8pPr indent="-342900" lvl="7" marL="3657600" rtl="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8pPr>
            <a:lvl9pPr indent="-342900" lvl="8" marL="4114800" rtl="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9pPr>
          </a:lstStyle>
          <a:p/>
        </p:txBody>
      </p:sp>
      <p:sp>
        <p:nvSpPr>
          <p:cNvPr id="67" name="Google Shape;67;gb84628a04a_0_85"/>
          <p:cNvSpPr txBox="1"/>
          <p:nvPr>
            <p:ph idx="10" type="dt"/>
          </p:nvPr>
        </p:nvSpPr>
        <p:spPr>
          <a:xfrm>
            <a:off x="838200" y="6482667"/>
            <a:ext cx="2743200" cy="36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700"/>
            </a:lvl1pPr>
            <a:lvl2pPr lvl="1" rtl="0" algn="l">
              <a:lnSpc>
                <a:spcPct val="100000"/>
              </a:lnSpc>
              <a:spcBef>
                <a:spcPts val="0"/>
              </a:spcBef>
              <a:spcAft>
                <a:spcPts val="0"/>
              </a:spcAft>
              <a:buSzPts val="1400"/>
              <a:buNone/>
              <a:defRPr sz="700"/>
            </a:lvl2pPr>
            <a:lvl3pPr lvl="2" rtl="0" algn="l">
              <a:lnSpc>
                <a:spcPct val="100000"/>
              </a:lnSpc>
              <a:spcBef>
                <a:spcPts val="0"/>
              </a:spcBef>
              <a:spcAft>
                <a:spcPts val="0"/>
              </a:spcAft>
              <a:buSzPts val="1400"/>
              <a:buNone/>
              <a:defRPr sz="700"/>
            </a:lvl3pPr>
            <a:lvl4pPr lvl="3" rtl="0" algn="l">
              <a:lnSpc>
                <a:spcPct val="100000"/>
              </a:lnSpc>
              <a:spcBef>
                <a:spcPts val="0"/>
              </a:spcBef>
              <a:spcAft>
                <a:spcPts val="0"/>
              </a:spcAft>
              <a:buSzPts val="1400"/>
              <a:buNone/>
              <a:defRPr sz="700"/>
            </a:lvl4pPr>
            <a:lvl5pPr lvl="4" rtl="0" algn="l">
              <a:lnSpc>
                <a:spcPct val="100000"/>
              </a:lnSpc>
              <a:spcBef>
                <a:spcPts val="0"/>
              </a:spcBef>
              <a:spcAft>
                <a:spcPts val="0"/>
              </a:spcAft>
              <a:buSzPts val="1400"/>
              <a:buNone/>
              <a:defRPr sz="700"/>
            </a:lvl5pPr>
            <a:lvl6pPr lvl="5" rtl="0" algn="l">
              <a:lnSpc>
                <a:spcPct val="100000"/>
              </a:lnSpc>
              <a:spcBef>
                <a:spcPts val="0"/>
              </a:spcBef>
              <a:spcAft>
                <a:spcPts val="0"/>
              </a:spcAft>
              <a:buSzPts val="1400"/>
              <a:buNone/>
              <a:defRPr sz="700"/>
            </a:lvl6pPr>
            <a:lvl7pPr lvl="6" rtl="0" algn="l">
              <a:lnSpc>
                <a:spcPct val="100000"/>
              </a:lnSpc>
              <a:spcBef>
                <a:spcPts val="0"/>
              </a:spcBef>
              <a:spcAft>
                <a:spcPts val="0"/>
              </a:spcAft>
              <a:buSzPts val="1400"/>
              <a:buNone/>
              <a:defRPr sz="700"/>
            </a:lvl7pPr>
            <a:lvl8pPr lvl="7" rtl="0" algn="l">
              <a:lnSpc>
                <a:spcPct val="100000"/>
              </a:lnSpc>
              <a:spcBef>
                <a:spcPts val="0"/>
              </a:spcBef>
              <a:spcAft>
                <a:spcPts val="0"/>
              </a:spcAft>
              <a:buSzPts val="1400"/>
              <a:buNone/>
              <a:defRPr sz="700"/>
            </a:lvl8pPr>
            <a:lvl9pPr lvl="8" rtl="0" algn="l">
              <a:lnSpc>
                <a:spcPct val="100000"/>
              </a:lnSpc>
              <a:spcBef>
                <a:spcPts val="0"/>
              </a:spcBef>
              <a:spcAft>
                <a:spcPts val="0"/>
              </a:spcAft>
              <a:buSzPts val="1400"/>
              <a:buNone/>
              <a:defRPr sz="700"/>
            </a:lvl9pPr>
          </a:lstStyle>
          <a:p/>
        </p:txBody>
      </p:sp>
      <p:sp>
        <p:nvSpPr>
          <p:cNvPr id="68" name="Google Shape;68;gb84628a04a_0_85"/>
          <p:cNvSpPr txBox="1"/>
          <p:nvPr>
            <p:ph idx="11" type="ftr"/>
          </p:nvPr>
        </p:nvSpPr>
        <p:spPr>
          <a:xfrm>
            <a:off x="3719736" y="6482667"/>
            <a:ext cx="4752600" cy="36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700"/>
            </a:lvl1pPr>
            <a:lvl2pPr lvl="1" rtl="0" algn="l">
              <a:lnSpc>
                <a:spcPct val="100000"/>
              </a:lnSpc>
              <a:spcBef>
                <a:spcPts val="0"/>
              </a:spcBef>
              <a:spcAft>
                <a:spcPts val="0"/>
              </a:spcAft>
              <a:buSzPts val="1400"/>
              <a:buNone/>
              <a:defRPr sz="700"/>
            </a:lvl2pPr>
            <a:lvl3pPr lvl="2" rtl="0" algn="l">
              <a:lnSpc>
                <a:spcPct val="100000"/>
              </a:lnSpc>
              <a:spcBef>
                <a:spcPts val="0"/>
              </a:spcBef>
              <a:spcAft>
                <a:spcPts val="0"/>
              </a:spcAft>
              <a:buSzPts val="1400"/>
              <a:buNone/>
              <a:defRPr sz="700"/>
            </a:lvl3pPr>
            <a:lvl4pPr lvl="3" rtl="0" algn="l">
              <a:lnSpc>
                <a:spcPct val="100000"/>
              </a:lnSpc>
              <a:spcBef>
                <a:spcPts val="0"/>
              </a:spcBef>
              <a:spcAft>
                <a:spcPts val="0"/>
              </a:spcAft>
              <a:buSzPts val="1400"/>
              <a:buNone/>
              <a:defRPr sz="700"/>
            </a:lvl4pPr>
            <a:lvl5pPr lvl="4" rtl="0" algn="l">
              <a:lnSpc>
                <a:spcPct val="100000"/>
              </a:lnSpc>
              <a:spcBef>
                <a:spcPts val="0"/>
              </a:spcBef>
              <a:spcAft>
                <a:spcPts val="0"/>
              </a:spcAft>
              <a:buSzPts val="1400"/>
              <a:buNone/>
              <a:defRPr sz="700"/>
            </a:lvl5pPr>
            <a:lvl6pPr lvl="5" rtl="0" algn="l">
              <a:lnSpc>
                <a:spcPct val="100000"/>
              </a:lnSpc>
              <a:spcBef>
                <a:spcPts val="0"/>
              </a:spcBef>
              <a:spcAft>
                <a:spcPts val="0"/>
              </a:spcAft>
              <a:buSzPts val="1400"/>
              <a:buNone/>
              <a:defRPr sz="700"/>
            </a:lvl6pPr>
            <a:lvl7pPr lvl="6" rtl="0" algn="l">
              <a:lnSpc>
                <a:spcPct val="100000"/>
              </a:lnSpc>
              <a:spcBef>
                <a:spcPts val="0"/>
              </a:spcBef>
              <a:spcAft>
                <a:spcPts val="0"/>
              </a:spcAft>
              <a:buSzPts val="1400"/>
              <a:buNone/>
              <a:defRPr sz="700"/>
            </a:lvl7pPr>
            <a:lvl8pPr lvl="7" rtl="0" algn="l">
              <a:lnSpc>
                <a:spcPct val="100000"/>
              </a:lnSpc>
              <a:spcBef>
                <a:spcPts val="0"/>
              </a:spcBef>
              <a:spcAft>
                <a:spcPts val="0"/>
              </a:spcAft>
              <a:buSzPts val="1400"/>
              <a:buNone/>
              <a:defRPr sz="700"/>
            </a:lvl8pPr>
            <a:lvl9pPr lvl="8" rtl="0" algn="l">
              <a:lnSpc>
                <a:spcPct val="100000"/>
              </a:lnSpc>
              <a:spcBef>
                <a:spcPts val="0"/>
              </a:spcBef>
              <a:spcAft>
                <a:spcPts val="0"/>
              </a:spcAft>
              <a:buSzPts val="1400"/>
              <a:buNone/>
              <a:defRPr sz="700"/>
            </a:lvl9pPr>
          </a:lstStyle>
          <a:p/>
        </p:txBody>
      </p:sp>
      <p:sp>
        <p:nvSpPr>
          <p:cNvPr id="69" name="Google Shape;69;gb84628a04a_0_85"/>
          <p:cNvSpPr txBox="1"/>
          <p:nvPr>
            <p:ph idx="12" type="sldNum"/>
          </p:nvPr>
        </p:nvSpPr>
        <p:spPr>
          <a:xfrm>
            <a:off x="8610600" y="6482667"/>
            <a:ext cx="2743200" cy="36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0" name="Google Shape;70;gb84628a04a_0_85"/>
          <p:cNvSpPr txBox="1"/>
          <p:nvPr>
            <p:ph type="title"/>
          </p:nvPr>
        </p:nvSpPr>
        <p:spPr>
          <a:xfrm>
            <a:off x="838195" y="413749"/>
            <a:ext cx="9821100" cy="4824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SzPts val="3000"/>
              <a:buFont typeface="Roboto"/>
              <a:buNone/>
              <a:defRPr b="1" sz="3000">
                <a:solidFill>
                  <a:srgbClr val="00A4FF"/>
                </a:solidFill>
                <a:latin typeface="Roboto"/>
                <a:ea typeface="Roboto"/>
                <a:cs typeface="Roboto"/>
                <a:sym typeface="Roboto"/>
              </a:defRPr>
            </a:lvl1pPr>
            <a:lvl2pPr lvl="1" rtl="0" algn="l">
              <a:lnSpc>
                <a:spcPct val="90000"/>
              </a:lnSpc>
              <a:spcBef>
                <a:spcPts val="0"/>
              </a:spcBef>
              <a:spcAft>
                <a:spcPts val="0"/>
              </a:spcAft>
              <a:buSzPts val="3000"/>
              <a:buFont typeface="Roboto"/>
              <a:buNone/>
              <a:defRPr sz="3000">
                <a:latin typeface="Roboto"/>
                <a:ea typeface="Roboto"/>
                <a:cs typeface="Roboto"/>
                <a:sym typeface="Roboto"/>
              </a:defRPr>
            </a:lvl2pPr>
            <a:lvl3pPr lvl="2" rtl="0" algn="l">
              <a:lnSpc>
                <a:spcPct val="90000"/>
              </a:lnSpc>
              <a:spcBef>
                <a:spcPts val="0"/>
              </a:spcBef>
              <a:spcAft>
                <a:spcPts val="0"/>
              </a:spcAft>
              <a:buSzPts val="3000"/>
              <a:buFont typeface="Roboto"/>
              <a:buNone/>
              <a:defRPr sz="3000">
                <a:latin typeface="Roboto"/>
                <a:ea typeface="Roboto"/>
                <a:cs typeface="Roboto"/>
                <a:sym typeface="Roboto"/>
              </a:defRPr>
            </a:lvl3pPr>
            <a:lvl4pPr lvl="3" rtl="0" algn="l">
              <a:lnSpc>
                <a:spcPct val="90000"/>
              </a:lnSpc>
              <a:spcBef>
                <a:spcPts val="0"/>
              </a:spcBef>
              <a:spcAft>
                <a:spcPts val="0"/>
              </a:spcAft>
              <a:buSzPts val="3000"/>
              <a:buFont typeface="Roboto"/>
              <a:buNone/>
              <a:defRPr sz="3000">
                <a:latin typeface="Roboto"/>
                <a:ea typeface="Roboto"/>
                <a:cs typeface="Roboto"/>
                <a:sym typeface="Roboto"/>
              </a:defRPr>
            </a:lvl4pPr>
            <a:lvl5pPr lvl="4" rtl="0" algn="l">
              <a:lnSpc>
                <a:spcPct val="90000"/>
              </a:lnSpc>
              <a:spcBef>
                <a:spcPts val="0"/>
              </a:spcBef>
              <a:spcAft>
                <a:spcPts val="0"/>
              </a:spcAft>
              <a:buSzPts val="3000"/>
              <a:buFont typeface="Roboto"/>
              <a:buNone/>
              <a:defRPr sz="3000">
                <a:latin typeface="Roboto"/>
                <a:ea typeface="Roboto"/>
                <a:cs typeface="Roboto"/>
                <a:sym typeface="Roboto"/>
              </a:defRPr>
            </a:lvl5pPr>
            <a:lvl6pPr lvl="5" rtl="0" algn="l">
              <a:lnSpc>
                <a:spcPct val="90000"/>
              </a:lnSpc>
              <a:spcBef>
                <a:spcPts val="0"/>
              </a:spcBef>
              <a:spcAft>
                <a:spcPts val="0"/>
              </a:spcAft>
              <a:buSzPts val="3000"/>
              <a:buFont typeface="Roboto"/>
              <a:buNone/>
              <a:defRPr sz="3000">
                <a:latin typeface="Roboto"/>
                <a:ea typeface="Roboto"/>
                <a:cs typeface="Roboto"/>
                <a:sym typeface="Roboto"/>
              </a:defRPr>
            </a:lvl6pPr>
            <a:lvl7pPr lvl="6" rtl="0" algn="l">
              <a:lnSpc>
                <a:spcPct val="90000"/>
              </a:lnSpc>
              <a:spcBef>
                <a:spcPts val="0"/>
              </a:spcBef>
              <a:spcAft>
                <a:spcPts val="0"/>
              </a:spcAft>
              <a:buSzPts val="3000"/>
              <a:buFont typeface="Roboto"/>
              <a:buNone/>
              <a:defRPr sz="3000">
                <a:latin typeface="Roboto"/>
                <a:ea typeface="Roboto"/>
                <a:cs typeface="Roboto"/>
                <a:sym typeface="Roboto"/>
              </a:defRPr>
            </a:lvl7pPr>
            <a:lvl8pPr lvl="7" rtl="0" algn="l">
              <a:lnSpc>
                <a:spcPct val="90000"/>
              </a:lnSpc>
              <a:spcBef>
                <a:spcPts val="0"/>
              </a:spcBef>
              <a:spcAft>
                <a:spcPts val="0"/>
              </a:spcAft>
              <a:buSzPts val="3000"/>
              <a:buFont typeface="Roboto"/>
              <a:buNone/>
              <a:defRPr sz="3000">
                <a:latin typeface="Roboto"/>
                <a:ea typeface="Roboto"/>
                <a:cs typeface="Roboto"/>
                <a:sym typeface="Roboto"/>
              </a:defRPr>
            </a:lvl8pPr>
            <a:lvl9pPr lvl="8" rtl="0" algn="l">
              <a:lnSpc>
                <a:spcPct val="90000"/>
              </a:lnSpc>
              <a:spcBef>
                <a:spcPts val="0"/>
              </a:spcBef>
              <a:spcAft>
                <a:spcPts val="0"/>
              </a:spcAft>
              <a:buSzPts val="3000"/>
              <a:buFont typeface="Roboto"/>
              <a:buNone/>
              <a:defRPr sz="3000">
                <a:latin typeface="Roboto"/>
                <a:ea typeface="Roboto"/>
                <a:cs typeface="Roboto"/>
                <a:sym typeface="Roboto"/>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p:cSld name="标题幻灯片">
    <p:spTree>
      <p:nvGrpSpPr>
        <p:cNvPr id="82" name="Shape 82"/>
        <p:cNvGrpSpPr/>
        <p:nvPr/>
      </p:nvGrpSpPr>
      <p:grpSpPr>
        <a:xfrm>
          <a:off x="0" y="0"/>
          <a:ext cx="0" cy="0"/>
          <a:chOff x="0" y="0"/>
          <a:chExt cx="0" cy="0"/>
        </a:xfrm>
      </p:grpSpPr>
      <p:pic>
        <p:nvPicPr>
          <p:cNvPr descr="E:\5月\五月PPT\腾讯云相关课程模板(待确认版)\腾讯云课程.jpg腾讯云课程" id="83" name="Google Shape;83;gb84628a04a_6_623"/>
          <p:cNvPicPr preferRelativeResize="0"/>
          <p:nvPr/>
        </p:nvPicPr>
        <p:blipFill rotWithShape="1">
          <a:blip r:embed="rId2">
            <a:alphaModFix/>
          </a:blip>
          <a:srcRect b="0" l="0" r="0" t="0"/>
          <a:stretch/>
        </p:blipFill>
        <p:spPr>
          <a:xfrm>
            <a:off x="-31750" y="-14288"/>
            <a:ext cx="12225398" cy="6871427"/>
          </a:xfrm>
          <a:prstGeom prst="rect">
            <a:avLst/>
          </a:prstGeom>
          <a:noFill/>
          <a:ln>
            <a:noFill/>
          </a:ln>
        </p:spPr>
      </p:pic>
      <p:sp>
        <p:nvSpPr>
          <p:cNvPr id="84" name="Google Shape;84;gb84628a04a_6_623"/>
          <p:cNvSpPr txBox="1"/>
          <p:nvPr>
            <p:ph idx="1" type="body"/>
          </p:nvPr>
        </p:nvSpPr>
        <p:spPr>
          <a:xfrm>
            <a:off x="1415481" y="2576032"/>
            <a:ext cx="9361200" cy="7413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0"/>
              </a:spcBef>
              <a:spcAft>
                <a:spcPts val="0"/>
              </a:spcAft>
              <a:buClr>
                <a:srgbClr val="FFFFFF"/>
              </a:buClr>
              <a:buSzPts val="4800"/>
              <a:buFont typeface="Arial"/>
              <a:buNone/>
              <a:defRPr b="1" sz="4800">
                <a:solidFill>
                  <a:srgbClr val="FFFFFF"/>
                </a:solidFill>
                <a:latin typeface="Arial"/>
                <a:ea typeface="Arial"/>
                <a:cs typeface="Arial"/>
                <a:sym typeface="Aria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5" name="Google Shape;85;gb84628a04a_6_623"/>
          <p:cNvSpPr txBox="1"/>
          <p:nvPr>
            <p:ph idx="10" type="dt"/>
          </p:nvPr>
        </p:nvSpPr>
        <p:spPr>
          <a:xfrm>
            <a:off x="838200" y="6482667"/>
            <a:ext cx="2743200" cy="366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6" name="Google Shape;86;gb84628a04a_6_623"/>
          <p:cNvSpPr txBox="1"/>
          <p:nvPr>
            <p:ph idx="11" type="ftr"/>
          </p:nvPr>
        </p:nvSpPr>
        <p:spPr>
          <a:xfrm>
            <a:off x="3719748" y="6482667"/>
            <a:ext cx="4752600" cy="366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7" name="Google Shape;87;gb84628a04a_6_623"/>
          <p:cNvSpPr txBox="1"/>
          <p:nvPr>
            <p:ph idx="12" type="sldNum"/>
          </p:nvPr>
        </p:nvSpPr>
        <p:spPr>
          <a:xfrm>
            <a:off x="8610600" y="6482667"/>
            <a:ext cx="2743200" cy="366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88" name="Google Shape;88;gb84628a04a_6_623"/>
          <p:cNvPicPr preferRelativeResize="0"/>
          <p:nvPr/>
        </p:nvPicPr>
        <p:blipFill>
          <a:blip r:embed="rId3">
            <a:alphaModFix/>
          </a:blip>
          <a:stretch>
            <a:fillRect/>
          </a:stretch>
        </p:blipFill>
        <p:spPr>
          <a:xfrm>
            <a:off x="4724421" y="1332881"/>
            <a:ext cx="2743158" cy="40540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分级内容" type="obj">
  <p:cSld name="OBJECT">
    <p:spTree>
      <p:nvGrpSpPr>
        <p:cNvPr id="89" name="Shape 89"/>
        <p:cNvGrpSpPr/>
        <p:nvPr/>
      </p:nvGrpSpPr>
      <p:grpSpPr>
        <a:xfrm>
          <a:off x="0" y="0"/>
          <a:ext cx="0" cy="0"/>
          <a:chOff x="0" y="0"/>
          <a:chExt cx="0" cy="0"/>
        </a:xfrm>
      </p:grpSpPr>
      <p:sp>
        <p:nvSpPr>
          <p:cNvPr id="90" name="Google Shape;90;gb84628a04a_6_630"/>
          <p:cNvSpPr txBox="1"/>
          <p:nvPr>
            <p:ph type="title"/>
          </p:nvPr>
        </p:nvSpPr>
        <p:spPr>
          <a:xfrm>
            <a:off x="838195" y="400226"/>
            <a:ext cx="9821100" cy="5658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SzPts val="3000"/>
              <a:buNone/>
              <a:defRPr b="1" sz="3600">
                <a:solidFill>
                  <a:srgbClr val="00A4FF"/>
                </a:solidFill>
                <a:latin typeface="Arial"/>
                <a:ea typeface="Arial"/>
                <a:cs typeface="Arial"/>
                <a:sym typeface="Aria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91" name="Google Shape;91;gb84628a04a_6_630"/>
          <p:cNvSpPr txBox="1"/>
          <p:nvPr>
            <p:ph idx="1" type="body"/>
          </p:nvPr>
        </p:nvSpPr>
        <p:spPr>
          <a:xfrm>
            <a:off x="838201" y="1268760"/>
            <a:ext cx="10658400" cy="5040600"/>
          </a:xfrm>
          <a:prstGeom prst="rect">
            <a:avLst/>
          </a:prstGeom>
          <a:noFill/>
          <a:ln>
            <a:noFill/>
          </a:ln>
        </p:spPr>
        <p:txBody>
          <a:bodyPr anchorCtr="0" anchor="t" bIns="45700" lIns="91425" spcFirstLastPara="1" rIns="91425" wrap="square" tIns="45700">
            <a:noAutofit/>
          </a:bodyPr>
          <a:lstStyle>
            <a:lvl1pPr indent="-381000" lvl="0" marL="457200" rtl="0" algn="l">
              <a:lnSpc>
                <a:spcPct val="150000"/>
              </a:lnSpc>
              <a:spcBef>
                <a:spcPts val="0"/>
              </a:spcBef>
              <a:spcAft>
                <a:spcPts val="0"/>
              </a:spcAft>
              <a:buClr>
                <a:schemeClr val="accent1"/>
              </a:buClr>
              <a:buSzPts val="2400"/>
              <a:buFont typeface="Noto Sans Symbols"/>
              <a:buChar char="●"/>
              <a:defRPr sz="2400">
                <a:latin typeface="Arial"/>
                <a:ea typeface="Arial"/>
                <a:cs typeface="Arial"/>
                <a:sym typeface="Arial"/>
              </a:defRPr>
            </a:lvl1pPr>
            <a:lvl2pPr indent="-355600" lvl="1" marL="914400" rtl="0" algn="l">
              <a:lnSpc>
                <a:spcPct val="150000"/>
              </a:lnSpc>
              <a:spcBef>
                <a:spcPts val="500"/>
              </a:spcBef>
              <a:spcAft>
                <a:spcPts val="0"/>
              </a:spcAft>
              <a:buClr>
                <a:schemeClr val="accent1"/>
              </a:buClr>
              <a:buSzPts val="2000"/>
              <a:buFont typeface="Noto Sans Symbols"/>
              <a:buChar char="■"/>
              <a:defRPr sz="2000">
                <a:latin typeface="Arial"/>
                <a:ea typeface="Arial"/>
                <a:cs typeface="Arial"/>
                <a:sym typeface="Arial"/>
              </a:defRPr>
            </a:lvl2pPr>
            <a:lvl3pPr indent="-342900" lvl="2" marL="1371600" rtl="0" algn="l">
              <a:lnSpc>
                <a:spcPct val="150000"/>
              </a:lnSpc>
              <a:spcBef>
                <a:spcPts val="500"/>
              </a:spcBef>
              <a:spcAft>
                <a:spcPts val="0"/>
              </a:spcAft>
              <a:buClr>
                <a:schemeClr val="accent1"/>
              </a:buClr>
              <a:buSzPts val="1800"/>
              <a:buFont typeface="Noto Sans Symbols"/>
              <a:buChar char="✔"/>
              <a:defRPr sz="1800">
                <a:latin typeface="Arial"/>
                <a:ea typeface="Arial"/>
                <a:cs typeface="Arial"/>
                <a:sym typeface="Arial"/>
              </a:defRPr>
            </a:lvl3pPr>
            <a:lvl4pPr indent="-330200" lvl="3" marL="1828800" rtl="0" algn="l">
              <a:lnSpc>
                <a:spcPct val="150000"/>
              </a:lnSpc>
              <a:spcBef>
                <a:spcPts val="500"/>
              </a:spcBef>
              <a:spcAft>
                <a:spcPts val="0"/>
              </a:spcAft>
              <a:buClr>
                <a:schemeClr val="accent1"/>
              </a:buClr>
              <a:buSzPts val="1600"/>
              <a:buChar char="•"/>
              <a:defRPr sz="1600">
                <a:latin typeface="Arial"/>
                <a:ea typeface="Arial"/>
                <a:cs typeface="Arial"/>
                <a:sym typeface="Arial"/>
              </a:defRPr>
            </a:lvl4pPr>
            <a:lvl5pPr indent="-317500" lvl="4" marL="2286000" rtl="0" algn="l">
              <a:lnSpc>
                <a:spcPct val="150000"/>
              </a:lnSpc>
              <a:spcBef>
                <a:spcPts val="500"/>
              </a:spcBef>
              <a:spcAft>
                <a:spcPts val="0"/>
              </a:spcAft>
              <a:buClr>
                <a:schemeClr val="accent1"/>
              </a:buClr>
              <a:buSzPts val="1400"/>
              <a:buChar char="•"/>
              <a:defRPr sz="1400">
                <a:latin typeface="Arial"/>
                <a:ea typeface="Arial"/>
                <a:cs typeface="Arial"/>
                <a:sym typeface="Aria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2" name="Google Shape;92;gb84628a04a_6_630"/>
          <p:cNvSpPr txBox="1"/>
          <p:nvPr>
            <p:ph idx="12" type="sldNum"/>
          </p:nvPr>
        </p:nvSpPr>
        <p:spPr>
          <a:xfrm>
            <a:off x="8610600" y="6482667"/>
            <a:ext cx="2743200" cy="366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3" name="Google Shape;93;gb84628a04a_6_630"/>
          <p:cNvSpPr txBox="1"/>
          <p:nvPr/>
        </p:nvSpPr>
        <p:spPr>
          <a:xfrm>
            <a:off x="3719736" y="6482717"/>
            <a:ext cx="4752600" cy="366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1000">
                <a:latin typeface="Roboto"/>
                <a:ea typeface="Roboto"/>
                <a:cs typeface="Roboto"/>
                <a:sym typeface="Roboto"/>
              </a:rPr>
              <a:t>Copyright 2021 Tencent, Inc. or its affiliates. All rights reserved.</a:t>
            </a:r>
            <a:endParaRPr sz="1000">
              <a:latin typeface="Roboto"/>
              <a:ea typeface="Roboto"/>
              <a:cs typeface="Roboto"/>
              <a:sym typeface="Robot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单标题">
  <p:cSld name="单标题">
    <p:spTree>
      <p:nvGrpSpPr>
        <p:cNvPr id="94" name="Shape 94"/>
        <p:cNvGrpSpPr/>
        <p:nvPr/>
      </p:nvGrpSpPr>
      <p:grpSpPr>
        <a:xfrm>
          <a:off x="0" y="0"/>
          <a:ext cx="0" cy="0"/>
          <a:chOff x="0" y="0"/>
          <a:chExt cx="0" cy="0"/>
        </a:xfrm>
      </p:grpSpPr>
      <p:sp>
        <p:nvSpPr>
          <p:cNvPr id="95" name="Google Shape;95;gb84628a04a_6_635"/>
          <p:cNvSpPr txBox="1"/>
          <p:nvPr>
            <p:ph idx="12" type="sldNum"/>
          </p:nvPr>
        </p:nvSpPr>
        <p:spPr>
          <a:xfrm>
            <a:off x="8610600" y="6482667"/>
            <a:ext cx="2743200" cy="366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6" name="Google Shape;96;gb84628a04a_6_635"/>
          <p:cNvSpPr txBox="1"/>
          <p:nvPr/>
        </p:nvSpPr>
        <p:spPr>
          <a:xfrm>
            <a:off x="3719736" y="6482717"/>
            <a:ext cx="4752600" cy="366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1000">
                <a:latin typeface="Roboto"/>
                <a:ea typeface="Roboto"/>
                <a:cs typeface="Roboto"/>
                <a:sym typeface="Roboto"/>
              </a:rPr>
              <a:t>Copyright 2021 Tencent, Inc. or its affiliates. All rights reserved.</a:t>
            </a:r>
            <a:endParaRPr sz="1000">
              <a:latin typeface="Roboto"/>
              <a:ea typeface="Roboto"/>
              <a:cs typeface="Roboto"/>
              <a:sym typeface="Roboto"/>
            </a:endParaRPr>
          </a:p>
        </p:txBody>
      </p:sp>
      <p:sp>
        <p:nvSpPr>
          <p:cNvPr id="97" name="Google Shape;97;gb84628a04a_6_635"/>
          <p:cNvSpPr txBox="1"/>
          <p:nvPr>
            <p:ph type="title"/>
          </p:nvPr>
        </p:nvSpPr>
        <p:spPr>
          <a:xfrm>
            <a:off x="838195" y="400226"/>
            <a:ext cx="9821100" cy="5658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SzPts val="3000"/>
              <a:buNone/>
              <a:defRPr>
                <a:solidFill>
                  <a:srgbClr val="00A4FF"/>
                </a:solidFill>
              </a:defRPr>
            </a:lvl1pPr>
            <a:lvl2pPr lvl="1" rtl="0" algn="l">
              <a:lnSpc>
                <a:spcPct val="90000"/>
              </a:lnSpc>
              <a:spcBef>
                <a:spcPts val="0"/>
              </a:spcBef>
              <a:spcAft>
                <a:spcPts val="0"/>
              </a:spcAft>
              <a:buSzPts val="3000"/>
              <a:buFont typeface="Roboto"/>
              <a:buNone/>
              <a:defRPr sz="3000">
                <a:latin typeface="Roboto"/>
                <a:ea typeface="Roboto"/>
                <a:cs typeface="Roboto"/>
                <a:sym typeface="Roboto"/>
              </a:defRPr>
            </a:lvl2pPr>
            <a:lvl3pPr lvl="2" rtl="0" algn="l">
              <a:lnSpc>
                <a:spcPct val="90000"/>
              </a:lnSpc>
              <a:spcBef>
                <a:spcPts val="0"/>
              </a:spcBef>
              <a:spcAft>
                <a:spcPts val="0"/>
              </a:spcAft>
              <a:buSzPts val="3000"/>
              <a:buFont typeface="Roboto"/>
              <a:buNone/>
              <a:defRPr sz="3000">
                <a:latin typeface="Roboto"/>
                <a:ea typeface="Roboto"/>
                <a:cs typeface="Roboto"/>
                <a:sym typeface="Roboto"/>
              </a:defRPr>
            </a:lvl3pPr>
            <a:lvl4pPr lvl="3" rtl="0" algn="l">
              <a:lnSpc>
                <a:spcPct val="90000"/>
              </a:lnSpc>
              <a:spcBef>
                <a:spcPts val="0"/>
              </a:spcBef>
              <a:spcAft>
                <a:spcPts val="0"/>
              </a:spcAft>
              <a:buSzPts val="3000"/>
              <a:buFont typeface="Roboto"/>
              <a:buNone/>
              <a:defRPr sz="3000">
                <a:latin typeface="Roboto"/>
                <a:ea typeface="Roboto"/>
                <a:cs typeface="Roboto"/>
                <a:sym typeface="Roboto"/>
              </a:defRPr>
            </a:lvl4pPr>
            <a:lvl5pPr lvl="4" rtl="0" algn="l">
              <a:lnSpc>
                <a:spcPct val="90000"/>
              </a:lnSpc>
              <a:spcBef>
                <a:spcPts val="0"/>
              </a:spcBef>
              <a:spcAft>
                <a:spcPts val="0"/>
              </a:spcAft>
              <a:buSzPts val="3000"/>
              <a:buFont typeface="Roboto"/>
              <a:buNone/>
              <a:defRPr sz="3000">
                <a:latin typeface="Roboto"/>
                <a:ea typeface="Roboto"/>
                <a:cs typeface="Roboto"/>
                <a:sym typeface="Roboto"/>
              </a:defRPr>
            </a:lvl5pPr>
            <a:lvl6pPr lvl="5" rtl="0" algn="l">
              <a:lnSpc>
                <a:spcPct val="90000"/>
              </a:lnSpc>
              <a:spcBef>
                <a:spcPts val="0"/>
              </a:spcBef>
              <a:spcAft>
                <a:spcPts val="0"/>
              </a:spcAft>
              <a:buSzPts val="3000"/>
              <a:buFont typeface="Roboto"/>
              <a:buNone/>
              <a:defRPr sz="3000">
                <a:latin typeface="Roboto"/>
                <a:ea typeface="Roboto"/>
                <a:cs typeface="Roboto"/>
                <a:sym typeface="Roboto"/>
              </a:defRPr>
            </a:lvl6pPr>
            <a:lvl7pPr lvl="6" rtl="0" algn="l">
              <a:lnSpc>
                <a:spcPct val="90000"/>
              </a:lnSpc>
              <a:spcBef>
                <a:spcPts val="0"/>
              </a:spcBef>
              <a:spcAft>
                <a:spcPts val="0"/>
              </a:spcAft>
              <a:buSzPts val="3000"/>
              <a:buFont typeface="Roboto"/>
              <a:buNone/>
              <a:defRPr sz="3000">
                <a:latin typeface="Roboto"/>
                <a:ea typeface="Roboto"/>
                <a:cs typeface="Roboto"/>
                <a:sym typeface="Roboto"/>
              </a:defRPr>
            </a:lvl7pPr>
            <a:lvl8pPr lvl="7" rtl="0" algn="l">
              <a:lnSpc>
                <a:spcPct val="90000"/>
              </a:lnSpc>
              <a:spcBef>
                <a:spcPts val="0"/>
              </a:spcBef>
              <a:spcAft>
                <a:spcPts val="0"/>
              </a:spcAft>
              <a:buSzPts val="3000"/>
              <a:buFont typeface="Roboto"/>
              <a:buNone/>
              <a:defRPr sz="3000">
                <a:latin typeface="Roboto"/>
                <a:ea typeface="Roboto"/>
                <a:cs typeface="Roboto"/>
                <a:sym typeface="Roboto"/>
              </a:defRPr>
            </a:lvl8pPr>
            <a:lvl9pPr lvl="8" rtl="0" algn="l">
              <a:lnSpc>
                <a:spcPct val="90000"/>
              </a:lnSpc>
              <a:spcBef>
                <a:spcPts val="0"/>
              </a:spcBef>
              <a:spcAft>
                <a:spcPts val="0"/>
              </a:spcAft>
              <a:buSzPts val="3000"/>
              <a:buFont typeface="Roboto"/>
              <a:buNone/>
              <a:defRPr sz="3000">
                <a:latin typeface="Roboto"/>
                <a:ea typeface="Roboto"/>
                <a:cs typeface="Roboto"/>
                <a:sym typeface="Roboto"/>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文本内容">
  <p:cSld name="标题和文本内容">
    <p:spTree>
      <p:nvGrpSpPr>
        <p:cNvPr id="98" name="Shape 98"/>
        <p:cNvGrpSpPr/>
        <p:nvPr/>
      </p:nvGrpSpPr>
      <p:grpSpPr>
        <a:xfrm>
          <a:off x="0" y="0"/>
          <a:ext cx="0" cy="0"/>
          <a:chOff x="0" y="0"/>
          <a:chExt cx="0" cy="0"/>
        </a:xfrm>
      </p:grpSpPr>
      <p:sp>
        <p:nvSpPr>
          <p:cNvPr id="99" name="Google Shape;99;gb84628a04a_6_639"/>
          <p:cNvSpPr txBox="1"/>
          <p:nvPr>
            <p:ph idx="1" type="body"/>
          </p:nvPr>
        </p:nvSpPr>
        <p:spPr>
          <a:xfrm>
            <a:off x="838201" y="1268760"/>
            <a:ext cx="10658400" cy="5040600"/>
          </a:xfrm>
          <a:prstGeom prst="rect">
            <a:avLst/>
          </a:prstGeom>
          <a:noFill/>
          <a:ln>
            <a:noFill/>
          </a:ln>
        </p:spPr>
        <p:txBody>
          <a:bodyPr anchorCtr="0" anchor="t" bIns="45700" lIns="91425" spcFirstLastPara="1" rIns="91425" wrap="square" tIns="45700">
            <a:noAutofit/>
          </a:bodyPr>
          <a:lstStyle>
            <a:lvl1pPr indent="-228600" lvl="0" marL="457200" rtl="0" algn="l">
              <a:lnSpc>
                <a:spcPct val="150000"/>
              </a:lnSpc>
              <a:spcBef>
                <a:spcPts val="0"/>
              </a:spcBef>
              <a:spcAft>
                <a:spcPts val="0"/>
              </a:spcAft>
              <a:buClr>
                <a:schemeClr val="accent1"/>
              </a:buClr>
              <a:buSzPts val="2400"/>
              <a:buFont typeface="Noto Sans Symbols"/>
              <a:buNone/>
              <a:defRPr sz="2400">
                <a:latin typeface="Arial"/>
                <a:ea typeface="Arial"/>
                <a:cs typeface="Arial"/>
                <a:sym typeface="Arial"/>
              </a:defRPr>
            </a:lvl1pPr>
            <a:lvl2pPr indent="-355600" lvl="1" marL="914400" rtl="0" algn="l">
              <a:lnSpc>
                <a:spcPct val="150000"/>
              </a:lnSpc>
              <a:spcBef>
                <a:spcPts val="500"/>
              </a:spcBef>
              <a:spcAft>
                <a:spcPts val="0"/>
              </a:spcAft>
              <a:buClr>
                <a:schemeClr val="accent1"/>
              </a:buClr>
              <a:buSzPts val="2000"/>
              <a:buFont typeface="Noto Sans Symbols"/>
              <a:buChar char="■"/>
              <a:defRPr>
                <a:latin typeface="Microsoft Yahei"/>
                <a:ea typeface="Microsoft Yahei"/>
                <a:cs typeface="Microsoft Yahei"/>
                <a:sym typeface="Microsoft Yahei"/>
              </a:defRPr>
            </a:lvl2pPr>
            <a:lvl3pPr indent="-228600" lvl="2" marL="1371600" rtl="0" algn="l">
              <a:lnSpc>
                <a:spcPct val="150000"/>
              </a:lnSpc>
              <a:spcBef>
                <a:spcPts val="500"/>
              </a:spcBef>
              <a:spcAft>
                <a:spcPts val="0"/>
              </a:spcAft>
              <a:buClr>
                <a:schemeClr val="accent1"/>
              </a:buClr>
              <a:buSzPts val="1800"/>
              <a:buFont typeface="Microsoft Yahei"/>
              <a:buNone/>
              <a:defRPr>
                <a:latin typeface="Microsoft Yahei"/>
                <a:ea typeface="Microsoft Yahei"/>
                <a:cs typeface="Microsoft Yahei"/>
                <a:sym typeface="Microsoft Yahei"/>
              </a:defRPr>
            </a:lvl3pPr>
            <a:lvl4pPr indent="-330200" lvl="3" marL="1828800" rtl="0" algn="l">
              <a:lnSpc>
                <a:spcPct val="150000"/>
              </a:lnSpc>
              <a:spcBef>
                <a:spcPts val="500"/>
              </a:spcBef>
              <a:spcAft>
                <a:spcPts val="0"/>
              </a:spcAft>
              <a:buClr>
                <a:schemeClr val="accent1"/>
              </a:buClr>
              <a:buSzPts val="1600"/>
              <a:buChar char="•"/>
              <a:defRPr>
                <a:latin typeface="Microsoft Yahei"/>
                <a:ea typeface="Microsoft Yahei"/>
                <a:cs typeface="Microsoft Yahei"/>
                <a:sym typeface="Microsoft Yahei"/>
              </a:defRPr>
            </a:lvl4pPr>
            <a:lvl5pPr indent="-317500" lvl="4" marL="2286000" rtl="0" algn="l">
              <a:lnSpc>
                <a:spcPct val="150000"/>
              </a:lnSpc>
              <a:spcBef>
                <a:spcPts val="500"/>
              </a:spcBef>
              <a:spcAft>
                <a:spcPts val="0"/>
              </a:spcAft>
              <a:buClr>
                <a:schemeClr val="accent1"/>
              </a:buClr>
              <a:buSzPts val="1400"/>
              <a:buChar char="•"/>
              <a:defRPr>
                <a:latin typeface="Microsoft Yahei"/>
                <a:ea typeface="Microsoft Yahei"/>
                <a:cs typeface="Microsoft Yahei"/>
                <a:sym typeface="Microsoft Yahei"/>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0" name="Google Shape;100;gb84628a04a_6_639"/>
          <p:cNvSpPr txBox="1"/>
          <p:nvPr>
            <p:ph idx="12" type="sldNum"/>
          </p:nvPr>
        </p:nvSpPr>
        <p:spPr>
          <a:xfrm>
            <a:off x="8610600" y="6482667"/>
            <a:ext cx="2743200" cy="366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1" name="Google Shape;101;gb84628a04a_6_639"/>
          <p:cNvSpPr txBox="1"/>
          <p:nvPr/>
        </p:nvSpPr>
        <p:spPr>
          <a:xfrm>
            <a:off x="3719736" y="6482717"/>
            <a:ext cx="4752600" cy="366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1000">
                <a:latin typeface="Roboto"/>
                <a:ea typeface="Roboto"/>
                <a:cs typeface="Roboto"/>
                <a:sym typeface="Roboto"/>
              </a:rPr>
              <a:t>Copyright 2021 Tencent, Inc. or its affiliates. All rights reserved.</a:t>
            </a:r>
            <a:endParaRPr sz="1000">
              <a:latin typeface="Roboto"/>
              <a:ea typeface="Roboto"/>
              <a:cs typeface="Roboto"/>
              <a:sym typeface="Roboto"/>
            </a:endParaRPr>
          </a:p>
        </p:txBody>
      </p:sp>
      <p:sp>
        <p:nvSpPr>
          <p:cNvPr id="102" name="Google Shape;102;gb84628a04a_6_639"/>
          <p:cNvSpPr txBox="1"/>
          <p:nvPr>
            <p:ph type="title"/>
          </p:nvPr>
        </p:nvSpPr>
        <p:spPr>
          <a:xfrm>
            <a:off x="838195" y="400226"/>
            <a:ext cx="9821100" cy="5658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SzPts val="3000"/>
              <a:buNone/>
              <a:defRPr>
                <a:solidFill>
                  <a:srgbClr val="00A4FF"/>
                </a:solidFill>
              </a:defRPr>
            </a:lvl1pPr>
            <a:lvl2pPr lvl="1" rtl="0" algn="l">
              <a:lnSpc>
                <a:spcPct val="90000"/>
              </a:lnSpc>
              <a:spcBef>
                <a:spcPts val="0"/>
              </a:spcBef>
              <a:spcAft>
                <a:spcPts val="0"/>
              </a:spcAft>
              <a:buSzPts val="3000"/>
              <a:buFont typeface="Roboto"/>
              <a:buNone/>
              <a:defRPr sz="3000">
                <a:latin typeface="Roboto"/>
                <a:ea typeface="Roboto"/>
                <a:cs typeface="Roboto"/>
                <a:sym typeface="Roboto"/>
              </a:defRPr>
            </a:lvl2pPr>
            <a:lvl3pPr lvl="2" rtl="0" algn="l">
              <a:lnSpc>
                <a:spcPct val="90000"/>
              </a:lnSpc>
              <a:spcBef>
                <a:spcPts val="0"/>
              </a:spcBef>
              <a:spcAft>
                <a:spcPts val="0"/>
              </a:spcAft>
              <a:buSzPts val="3000"/>
              <a:buFont typeface="Roboto"/>
              <a:buNone/>
              <a:defRPr sz="3000">
                <a:latin typeface="Roboto"/>
                <a:ea typeface="Roboto"/>
                <a:cs typeface="Roboto"/>
                <a:sym typeface="Roboto"/>
              </a:defRPr>
            </a:lvl3pPr>
            <a:lvl4pPr lvl="3" rtl="0" algn="l">
              <a:lnSpc>
                <a:spcPct val="90000"/>
              </a:lnSpc>
              <a:spcBef>
                <a:spcPts val="0"/>
              </a:spcBef>
              <a:spcAft>
                <a:spcPts val="0"/>
              </a:spcAft>
              <a:buSzPts val="3000"/>
              <a:buFont typeface="Roboto"/>
              <a:buNone/>
              <a:defRPr sz="3000">
                <a:latin typeface="Roboto"/>
                <a:ea typeface="Roboto"/>
                <a:cs typeface="Roboto"/>
                <a:sym typeface="Roboto"/>
              </a:defRPr>
            </a:lvl4pPr>
            <a:lvl5pPr lvl="4" rtl="0" algn="l">
              <a:lnSpc>
                <a:spcPct val="90000"/>
              </a:lnSpc>
              <a:spcBef>
                <a:spcPts val="0"/>
              </a:spcBef>
              <a:spcAft>
                <a:spcPts val="0"/>
              </a:spcAft>
              <a:buSzPts val="3000"/>
              <a:buFont typeface="Roboto"/>
              <a:buNone/>
              <a:defRPr sz="3000">
                <a:latin typeface="Roboto"/>
                <a:ea typeface="Roboto"/>
                <a:cs typeface="Roboto"/>
                <a:sym typeface="Roboto"/>
              </a:defRPr>
            </a:lvl5pPr>
            <a:lvl6pPr lvl="5" rtl="0" algn="l">
              <a:lnSpc>
                <a:spcPct val="90000"/>
              </a:lnSpc>
              <a:spcBef>
                <a:spcPts val="0"/>
              </a:spcBef>
              <a:spcAft>
                <a:spcPts val="0"/>
              </a:spcAft>
              <a:buSzPts val="3000"/>
              <a:buFont typeface="Roboto"/>
              <a:buNone/>
              <a:defRPr sz="3000">
                <a:latin typeface="Roboto"/>
                <a:ea typeface="Roboto"/>
                <a:cs typeface="Roboto"/>
                <a:sym typeface="Roboto"/>
              </a:defRPr>
            </a:lvl6pPr>
            <a:lvl7pPr lvl="6" rtl="0" algn="l">
              <a:lnSpc>
                <a:spcPct val="90000"/>
              </a:lnSpc>
              <a:spcBef>
                <a:spcPts val="0"/>
              </a:spcBef>
              <a:spcAft>
                <a:spcPts val="0"/>
              </a:spcAft>
              <a:buSzPts val="3000"/>
              <a:buFont typeface="Roboto"/>
              <a:buNone/>
              <a:defRPr sz="3000">
                <a:latin typeface="Roboto"/>
                <a:ea typeface="Roboto"/>
                <a:cs typeface="Roboto"/>
                <a:sym typeface="Roboto"/>
              </a:defRPr>
            </a:lvl7pPr>
            <a:lvl8pPr lvl="7" rtl="0" algn="l">
              <a:lnSpc>
                <a:spcPct val="90000"/>
              </a:lnSpc>
              <a:spcBef>
                <a:spcPts val="0"/>
              </a:spcBef>
              <a:spcAft>
                <a:spcPts val="0"/>
              </a:spcAft>
              <a:buSzPts val="3000"/>
              <a:buFont typeface="Roboto"/>
              <a:buNone/>
              <a:defRPr sz="3000">
                <a:latin typeface="Roboto"/>
                <a:ea typeface="Roboto"/>
                <a:cs typeface="Roboto"/>
                <a:sym typeface="Roboto"/>
              </a:defRPr>
            </a:lvl8pPr>
            <a:lvl9pPr lvl="8" rtl="0" algn="l">
              <a:lnSpc>
                <a:spcPct val="90000"/>
              </a:lnSpc>
              <a:spcBef>
                <a:spcPts val="0"/>
              </a:spcBef>
              <a:spcAft>
                <a:spcPts val="0"/>
              </a:spcAft>
              <a:buSzPts val="3000"/>
              <a:buFont typeface="Roboto"/>
              <a:buNone/>
              <a:defRPr sz="3000">
                <a:latin typeface="Roboto"/>
                <a:ea typeface="Roboto"/>
                <a:cs typeface="Roboto"/>
                <a:sym typeface="Roboto"/>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标题幻灯片">
  <p:cSld name="3_标题幻灯片">
    <p:spTree>
      <p:nvGrpSpPr>
        <p:cNvPr id="103" name="Shape 103"/>
        <p:cNvGrpSpPr/>
        <p:nvPr/>
      </p:nvGrpSpPr>
      <p:grpSpPr>
        <a:xfrm>
          <a:off x="0" y="0"/>
          <a:ext cx="0" cy="0"/>
          <a:chOff x="0" y="0"/>
          <a:chExt cx="0" cy="0"/>
        </a:xfrm>
      </p:grpSpPr>
      <p:grpSp>
        <p:nvGrpSpPr>
          <p:cNvPr id="104" name="Google Shape;104;gb84628a04a_6_644"/>
          <p:cNvGrpSpPr/>
          <p:nvPr/>
        </p:nvGrpSpPr>
        <p:grpSpPr>
          <a:xfrm>
            <a:off x="-31750" y="-14288"/>
            <a:ext cx="12225272" cy="6871618"/>
            <a:chOff x="0" y="0"/>
            <a:chExt cx="38578" cy="21703"/>
          </a:xfrm>
        </p:grpSpPr>
        <p:pic>
          <p:nvPicPr>
            <p:cNvPr descr="E:\5月\五月PPT\腾讯云相关课程模板(待确认版)\腾讯云课程.jpg腾讯云课程" id="105" name="Google Shape;105;gb84628a04a_6_644"/>
            <p:cNvPicPr preferRelativeResize="0"/>
            <p:nvPr/>
          </p:nvPicPr>
          <p:blipFill rotWithShape="1">
            <a:blip r:embed="rId2">
              <a:alphaModFix/>
            </a:blip>
            <a:srcRect b="0" l="0" r="0" t="0"/>
            <a:stretch/>
          </p:blipFill>
          <p:spPr>
            <a:xfrm>
              <a:off x="0" y="0"/>
              <a:ext cx="38578" cy="21703"/>
            </a:xfrm>
            <a:prstGeom prst="rect">
              <a:avLst/>
            </a:prstGeom>
            <a:noFill/>
            <a:ln>
              <a:noFill/>
            </a:ln>
          </p:spPr>
        </p:pic>
        <p:pic>
          <p:nvPicPr>
            <p:cNvPr id="106" name="Google Shape;106;gb84628a04a_6_644"/>
            <p:cNvPicPr preferRelativeResize="0"/>
            <p:nvPr/>
          </p:nvPicPr>
          <p:blipFill rotWithShape="1">
            <a:blip r:embed="rId3">
              <a:alphaModFix/>
            </a:blip>
            <a:srcRect b="0" l="0" r="0" t="0"/>
            <a:stretch/>
          </p:blipFill>
          <p:spPr>
            <a:xfrm>
              <a:off x="16559" y="3649"/>
              <a:ext cx="5132" cy="1373"/>
            </a:xfrm>
            <a:prstGeom prst="rect">
              <a:avLst/>
            </a:prstGeom>
            <a:noFill/>
            <a:ln>
              <a:noFill/>
            </a:ln>
          </p:spPr>
        </p:pic>
      </p:grpSp>
      <p:sp>
        <p:nvSpPr>
          <p:cNvPr id="107" name="Google Shape;107;gb84628a04a_6_644"/>
          <p:cNvSpPr txBox="1"/>
          <p:nvPr/>
        </p:nvSpPr>
        <p:spPr>
          <a:xfrm>
            <a:off x="3849231" y="2603500"/>
            <a:ext cx="4493700" cy="1200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7200">
                <a:solidFill>
                  <a:srgbClr val="FFFFFF"/>
                </a:solidFill>
                <a:latin typeface="Arial"/>
                <a:ea typeface="Arial"/>
                <a:cs typeface="Arial"/>
                <a:sym typeface="Arial"/>
              </a:rPr>
              <a:t>Thank you</a:t>
            </a:r>
            <a:endParaRPr sz="7200">
              <a:solidFill>
                <a:srgbClr val="FFFFFF"/>
              </a:solidFill>
              <a:latin typeface="Arial"/>
              <a:ea typeface="Arial"/>
              <a:cs typeface="Arial"/>
              <a:sym typeface="Arial"/>
            </a:endParaRPr>
          </a:p>
        </p:txBody>
      </p:sp>
      <p:sp>
        <p:nvSpPr>
          <p:cNvPr id="108" name="Google Shape;108;gb84628a04a_6_644"/>
          <p:cNvSpPr txBox="1"/>
          <p:nvPr>
            <p:ph idx="10" type="dt"/>
          </p:nvPr>
        </p:nvSpPr>
        <p:spPr>
          <a:xfrm>
            <a:off x="838200" y="6482667"/>
            <a:ext cx="2743200" cy="366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9" name="Google Shape;109;gb84628a04a_6_644"/>
          <p:cNvSpPr txBox="1"/>
          <p:nvPr>
            <p:ph idx="11" type="ftr"/>
          </p:nvPr>
        </p:nvSpPr>
        <p:spPr>
          <a:xfrm>
            <a:off x="3719748" y="6482667"/>
            <a:ext cx="4752600" cy="366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0" name="Google Shape;110;gb84628a04a_6_644"/>
          <p:cNvSpPr txBox="1"/>
          <p:nvPr>
            <p:ph idx="12" type="sldNum"/>
          </p:nvPr>
        </p:nvSpPr>
        <p:spPr>
          <a:xfrm>
            <a:off x="8610600" y="6482667"/>
            <a:ext cx="2743200" cy="366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p:cSld name="两栏内容">
    <p:spTree>
      <p:nvGrpSpPr>
        <p:cNvPr id="111" name="Shape 111"/>
        <p:cNvGrpSpPr/>
        <p:nvPr/>
      </p:nvGrpSpPr>
      <p:grpSpPr>
        <a:xfrm>
          <a:off x="0" y="0"/>
          <a:ext cx="0" cy="0"/>
          <a:chOff x="0" y="0"/>
          <a:chExt cx="0" cy="0"/>
        </a:xfrm>
      </p:grpSpPr>
      <p:sp>
        <p:nvSpPr>
          <p:cNvPr id="112" name="Google Shape;112;gb84628a04a_6_652"/>
          <p:cNvSpPr txBox="1"/>
          <p:nvPr>
            <p:ph type="title"/>
          </p:nvPr>
        </p:nvSpPr>
        <p:spPr>
          <a:xfrm>
            <a:off x="1041401" y="211687"/>
            <a:ext cx="9821100" cy="9078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SzPts val="3000"/>
              <a:buNone/>
              <a:defRPr b="1" sz="3700">
                <a:solidFill>
                  <a:srgbClr val="00A4FF"/>
                </a:solidFill>
                <a:latin typeface="Arial"/>
                <a:ea typeface="Arial"/>
                <a:cs typeface="Arial"/>
                <a:sym typeface="Aria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分级内容" type="obj">
  <p:cSld name="OBJECT">
    <p:spTree>
      <p:nvGrpSpPr>
        <p:cNvPr id="18" name="Shape 18"/>
        <p:cNvGrpSpPr/>
        <p:nvPr/>
      </p:nvGrpSpPr>
      <p:grpSpPr>
        <a:xfrm>
          <a:off x="0" y="0"/>
          <a:ext cx="0" cy="0"/>
          <a:chOff x="0" y="0"/>
          <a:chExt cx="0" cy="0"/>
        </a:xfrm>
      </p:grpSpPr>
      <p:sp>
        <p:nvSpPr>
          <p:cNvPr id="19" name="Google Shape;19;p35"/>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1" sz="3600">
                <a:solidFill>
                  <a:srgbClr val="00A4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0" name="Google Shape;20;p35"/>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lvl1pPr indent="-381000" lvl="0" marL="457200" algn="l">
              <a:lnSpc>
                <a:spcPct val="150000"/>
              </a:lnSpc>
              <a:spcBef>
                <a:spcPts val="0"/>
              </a:spcBef>
              <a:spcAft>
                <a:spcPts val="0"/>
              </a:spcAft>
              <a:buClr>
                <a:schemeClr val="accent1"/>
              </a:buClr>
              <a:buSzPts val="2400"/>
              <a:buFont typeface="Noto Sans Symbols"/>
              <a:buChar char="●"/>
              <a:defRPr sz="2400">
                <a:latin typeface="Arial"/>
                <a:ea typeface="Arial"/>
                <a:cs typeface="Arial"/>
                <a:sym typeface="Arial"/>
              </a:defRPr>
            </a:lvl1pPr>
            <a:lvl2pPr indent="-355600" lvl="1" marL="914400" algn="l">
              <a:lnSpc>
                <a:spcPct val="150000"/>
              </a:lnSpc>
              <a:spcBef>
                <a:spcPts val="500"/>
              </a:spcBef>
              <a:spcAft>
                <a:spcPts val="0"/>
              </a:spcAft>
              <a:buClr>
                <a:schemeClr val="accent1"/>
              </a:buClr>
              <a:buSzPts val="2000"/>
              <a:buFont typeface="Noto Sans Symbols"/>
              <a:buChar char="■"/>
              <a:defRPr sz="2000">
                <a:latin typeface="Arial"/>
                <a:ea typeface="Arial"/>
                <a:cs typeface="Arial"/>
                <a:sym typeface="Arial"/>
              </a:defRPr>
            </a:lvl2pPr>
            <a:lvl3pPr indent="-342900" lvl="2" marL="1371600" algn="l">
              <a:lnSpc>
                <a:spcPct val="150000"/>
              </a:lnSpc>
              <a:spcBef>
                <a:spcPts val="500"/>
              </a:spcBef>
              <a:spcAft>
                <a:spcPts val="0"/>
              </a:spcAft>
              <a:buClr>
                <a:schemeClr val="accent1"/>
              </a:buClr>
              <a:buSzPts val="1800"/>
              <a:buFont typeface="Noto Sans Symbols"/>
              <a:buChar char="✔"/>
              <a:defRPr sz="1800">
                <a:latin typeface="Arial"/>
                <a:ea typeface="Arial"/>
                <a:cs typeface="Arial"/>
                <a:sym typeface="Arial"/>
              </a:defRPr>
            </a:lvl3pPr>
            <a:lvl4pPr indent="-330200" lvl="3" marL="1828800" algn="l">
              <a:lnSpc>
                <a:spcPct val="150000"/>
              </a:lnSpc>
              <a:spcBef>
                <a:spcPts val="500"/>
              </a:spcBef>
              <a:spcAft>
                <a:spcPts val="0"/>
              </a:spcAft>
              <a:buClr>
                <a:schemeClr val="accent1"/>
              </a:buClr>
              <a:buSzPts val="1600"/>
              <a:buChar char="•"/>
              <a:defRPr sz="1600">
                <a:latin typeface="Arial"/>
                <a:ea typeface="Arial"/>
                <a:cs typeface="Arial"/>
                <a:sym typeface="Arial"/>
              </a:defRPr>
            </a:lvl4pPr>
            <a:lvl5pPr indent="-317500" lvl="4" marL="2286000" algn="l">
              <a:lnSpc>
                <a:spcPct val="150000"/>
              </a:lnSpc>
              <a:spcBef>
                <a:spcPts val="500"/>
              </a:spcBef>
              <a:spcAft>
                <a:spcPts val="0"/>
              </a:spcAft>
              <a:buClr>
                <a:schemeClr val="accent1"/>
              </a:buClr>
              <a:buSzPts val="1400"/>
              <a:buChar char="•"/>
              <a:defRPr sz="1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guide id="3" pos="529">
          <p15:clr>
            <a:srgbClr val="FBAE40"/>
          </p15:clr>
        </p15:guide>
        <p15:guide id="4" pos="7242">
          <p15:clr>
            <a:srgbClr val="FBAE40"/>
          </p15:clr>
        </p15:guide>
        <p15:guide id="5" orient="horz" pos="142">
          <p15:clr>
            <a:srgbClr val="FBAE40"/>
          </p15:clr>
        </p15:guide>
        <p15:guide id="6" orient="horz" pos="799">
          <p15:clr>
            <a:srgbClr val="FBAE40"/>
          </p15:clr>
        </p15:guide>
        <p15:guide id="7" orient="horz" pos="397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标题幻灯片">
  <p:cSld name="1_标题幻灯片">
    <p:spTree>
      <p:nvGrpSpPr>
        <p:cNvPr id="2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文本内容">
  <p:cSld name="标题和文本内容">
    <p:spTree>
      <p:nvGrpSpPr>
        <p:cNvPr id="22" name="Shape 22"/>
        <p:cNvGrpSpPr/>
        <p:nvPr/>
      </p:nvGrpSpPr>
      <p:grpSpPr>
        <a:xfrm>
          <a:off x="0" y="0"/>
          <a:ext cx="0" cy="0"/>
          <a:chOff x="0" y="0"/>
          <a:chExt cx="0" cy="0"/>
        </a:xfrm>
      </p:grpSpPr>
      <p:sp>
        <p:nvSpPr>
          <p:cNvPr id="23" name="Google Shape;23;p37"/>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1" sz="3600">
                <a:solidFill>
                  <a:srgbClr val="00A4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4" name="Google Shape;24;p37"/>
          <p:cNvSpPr txBox="1"/>
          <p:nvPr>
            <p:ph idx="1" type="body"/>
          </p:nvPr>
        </p:nvSpPr>
        <p:spPr>
          <a:xfrm>
            <a:off x="838201" y="1268760"/>
            <a:ext cx="10658399" cy="5040559"/>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0"/>
              </a:spcBef>
              <a:spcAft>
                <a:spcPts val="0"/>
              </a:spcAft>
              <a:buClr>
                <a:schemeClr val="accent1"/>
              </a:buClr>
              <a:buSzPts val="2400"/>
              <a:buFont typeface="Noto Sans Symbols"/>
              <a:buNone/>
              <a:defRPr sz="2400">
                <a:latin typeface="Arial"/>
                <a:ea typeface="Arial"/>
                <a:cs typeface="Arial"/>
                <a:sym typeface="Arial"/>
              </a:defRPr>
            </a:lvl1pPr>
            <a:lvl2pPr indent="-355600" lvl="1" marL="914400" algn="l">
              <a:lnSpc>
                <a:spcPct val="150000"/>
              </a:lnSpc>
              <a:spcBef>
                <a:spcPts val="500"/>
              </a:spcBef>
              <a:spcAft>
                <a:spcPts val="0"/>
              </a:spcAft>
              <a:buClr>
                <a:schemeClr val="accent1"/>
              </a:buClr>
              <a:buSzPts val="2000"/>
              <a:buFont typeface="Noto Sans Symbols"/>
              <a:buChar char="■"/>
              <a:defRPr>
                <a:latin typeface="Microsoft Yahei"/>
                <a:ea typeface="Microsoft Yahei"/>
                <a:cs typeface="Microsoft Yahei"/>
                <a:sym typeface="Microsoft Yahei"/>
              </a:defRPr>
            </a:lvl2pPr>
            <a:lvl3pPr indent="-228600" lvl="2" marL="1371600" algn="l">
              <a:lnSpc>
                <a:spcPct val="150000"/>
              </a:lnSpc>
              <a:spcBef>
                <a:spcPts val="500"/>
              </a:spcBef>
              <a:spcAft>
                <a:spcPts val="0"/>
              </a:spcAft>
              <a:buClr>
                <a:schemeClr val="accent1"/>
              </a:buClr>
              <a:buSzPts val="1800"/>
              <a:buFont typeface="Microsoft Yahei"/>
              <a:buNone/>
              <a:defRPr>
                <a:latin typeface="Microsoft Yahei"/>
                <a:ea typeface="Microsoft Yahei"/>
                <a:cs typeface="Microsoft Yahei"/>
                <a:sym typeface="Microsoft Yahei"/>
              </a:defRPr>
            </a:lvl3pPr>
            <a:lvl4pPr indent="-330200" lvl="3" marL="1828800" algn="l">
              <a:lnSpc>
                <a:spcPct val="150000"/>
              </a:lnSpc>
              <a:spcBef>
                <a:spcPts val="500"/>
              </a:spcBef>
              <a:spcAft>
                <a:spcPts val="0"/>
              </a:spcAft>
              <a:buClr>
                <a:schemeClr val="accent1"/>
              </a:buClr>
              <a:buSzPts val="1600"/>
              <a:buChar char="•"/>
              <a:defRPr>
                <a:latin typeface="Microsoft Yahei"/>
                <a:ea typeface="Microsoft Yahei"/>
                <a:cs typeface="Microsoft Yahei"/>
                <a:sym typeface="Microsoft Yahei"/>
              </a:defRPr>
            </a:lvl4pPr>
            <a:lvl5pPr indent="-317500" lvl="4" marL="2286000" algn="l">
              <a:lnSpc>
                <a:spcPct val="150000"/>
              </a:lnSpc>
              <a:spcBef>
                <a:spcPts val="500"/>
              </a:spcBef>
              <a:spcAft>
                <a:spcPts val="0"/>
              </a:spcAft>
              <a:buClr>
                <a:schemeClr val="accent1"/>
              </a:buClr>
              <a:buSzPts val="1400"/>
              <a:buChar char="•"/>
              <a:defRPr>
                <a:latin typeface="Microsoft Yahei"/>
                <a:ea typeface="Microsoft Yahei"/>
                <a:cs typeface="Microsoft Yahei"/>
                <a:sym typeface="Microsoft Yahe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单标题">
  <p:cSld name="单标题">
    <p:spTree>
      <p:nvGrpSpPr>
        <p:cNvPr id="25" name="Shape 25"/>
        <p:cNvGrpSpPr/>
        <p:nvPr/>
      </p:nvGrpSpPr>
      <p:grpSpPr>
        <a:xfrm>
          <a:off x="0" y="0"/>
          <a:ext cx="0" cy="0"/>
          <a:chOff x="0" y="0"/>
          <a:chExt cx="0" cy="0"/>
        </a:xfrm>
      </p:grpSpPr>
      <p:sp>
        <p:nvSpPr>
          <p:cNvPr id="26" name="Google Shape;26;p38"/>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1" sz="3600">
                <a:solidFill>
                  <a:srgbClr val="00A4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标题幻灯片">
  <p:cSld name="3_标题幻灯片">
    <p:spTree>
      <p:nvGrpSpPr>
        <p:cNvPr id="27" name="Shape 27"/>
        <p:cNvGrpSpPr/>
        <p:nvPr/>
      </p:nvGrpSpPr>
      <p:grpSpPr>
        <a:xfrm>
          <a:off x="0" y="0"/>
          <a:ext cx="0" cy="0"/>
          <a:chOff x="0" y="0"/>
          <a:chExt cx="0" cy="0"/>
        </a:xfrm>
      </p:grpSpPr>
      <p:pic>
        <p:nvPicPr>
          <p:cNvPr descr="E:\5月\五月PPT\腾讯云相关课程模板(待确认版)\腾讯云课程.jpg腾讯云课程" id="28" name="Google Shape;28;p39"/>
          <p:cNvPicPr preferRelativeResize="0"/>
          <p:nvPr/>
        </p:nvPicPr>
        <p:blipFill rotWithShape="1">
          <a:blip r:embed="rId2">
            <a:alphaModFix/>
          </a:blip>
          <a:srcRect b="0" l="0" r="0" t="0"/>
          <a:stretch/>
        </p:blipFill>
        <p:spPr>
          <a:xfrm>
            <a:off x="-34925" y="-14288"/>
            <a:ext cx="12226925" cy="6872288"/>
          </a:xfrm>
          <a:prstGeom prst="rect">
            <a:avLst/>
          </a:prstGeom>
          <a:noFill/>
          <a:ln>
            <a:noFill/>
          </a:ln>
        </p:spPr>
      </p:pic>
      <p:sp>
        <p:nvSpPr>
          <p:cNvPr id="29" name="Google Shape;29;p39"/>
          <p:cNvSpPr txBox="1"/>
          <p:nvPr/>
        </p:nvSpPr>
        <p:spPr>
          <a:xfrm>
            <a:off x="3436155" y="2608710"/>
            <a:ext cx="5319690" cy="1189909"/>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US" sz="7200" cap="none" strike="noStrike">
                <a:solidFill>
                  <a:srgbClr val="FFFFFF"/>
                </a:solidFill>
                <a:latin typeface="Times New Roman"/>
                <a:ea typeface="Times New Roman"/>
                <a:cs typeface="Times New Roman"/>
                <a:sym typeface="Times New Roman"/>
              </a:rPr>
              <a:t>Thank you!</a:t>
            </a:r>
            <a:endParaRPr/>
          </a:p>
        </p:txBody>
      </p:sp>
      <p:sp>
        <p:nvSpPr>
          <p:cNvPr id="30" name="Google Shape;30;p39"/>
          <p:cNvSpPr txBox="1"/>
          <p:nvPr/>
        </p:nvSpPr>
        <p:spPr>
          <a:xfrm>
            <a:off x="3559604" y="6502312"/>
            <a:ext cx="5052251"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cap="none" strike="noStrike">
                <a:solidFill>
                  <a:srgbClr val="808080"/>
                </a:solidFill>
                <a:latin typeface="Times New Roman"/>
                <a:ea typeface="Times New Roman"/>
                <a:cs typeface="Times New Roman"/>
                <a:sym typeface="Times New Roman"/>
              </a:rPr>
              <a:t>Copyright © 2020 Tencent, Inc. and/or its affiliates. All rights reserved. </a:t>
            </a:r>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p:cSld name="标题幻灯片">
    <p:spTree>
      <p:nvGrpSpPr>
        <p:cNvPr id="39" name="Shape 39"/>
        <p:cNvGrpSpPr/>
        <p:nvPr/>
      </p:nvGrpSpPr>
      <p:grpSpPr>
        <a:xfrm>
          <a:off x="0" y="0"/>
          <a:ext cx="0" cy="0"/>
          <a:chOff x="0" y="0"/>
          <a:chExt cx="0" cy="0"/>
        </a:xfrm>
      </p:grpSpPr>
      <p:pic>
        <p:nvPicPr>
          <p:cNvPr descr="E:\5月\五月PPT\腾讯云相关课程模板(待确认版)\腾讯云课程.jpg腾讯云课程" id="40" name="Google Shape;40;gb84628a04a_0_59"/>
          <p:cNvPicPr preferRelativeResize="0"/>
          <p:nvPr/>
        </p:nvPicPr>
        <p:blipFill rotWithShape="1">
          <a:blip r:embed="rId2">
            <a:alphaModFix/>
          </a:blip>
          <a:srcRect b="0" l="0" r="0" t="0"/>
          <a:stretch/>
        </p:blipFill>
        <p:spPr>
          <a:xfrm>
            <a:off x="-31750" y="-14288"/>
            <a:ext cx="12225394" cy="6871430"/>
          </a:xfrm>
          <a:prstGeom prst="rect">
            <a:avLst/>
          </a:prstGeom>
          <a:noFill/>
          <a:ln>
            <a:noFill/>
          </a:ln>
        </p:spPr>
      </p:pic>
      <p:sp>
        <p:nvSpPr>
          <p:cNvPr id="41" name="Google Shape;41;gb84628a04a_0_59"/>
          <p:cNvSpPr txBox="1"/>
          <p:nvPr>
            <p:ph idx="1" type="body"/>
          </p:nvPr>
        </p:nvSpPr>
        <p:spPr>
          <a:xfrm>
            <a:off x="1415481" y="2576032"/>
            <a:ext cx="9361200" cy="7413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0"/>
              </a:spcBef>
              <a:spcAft>
                <a:spcPts val="0"/>
              </a:spcAft>
              <a:buClr>
                <a:srgbClr val="FFFFFF"/>
              </a:buClr>
              <a:buSzPts val="4800"/>
              <a:buFont typeface="Arial"/>
              <a:buNone/>
              <a:defRPr b="1" sz="4800">
                <a:solidFill>
                  <a:srgbClr val="FFFFFF"/>
                </a:solidFill>
                <a:latin typeface="Arial"/>
                <a:ea typeface="Arial"/>
                <a:cs typeface="Arial"/>
                <a:sym typeface="Aria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2" name="Google Shape;42;gb84628a04a_0_59"/>
          <p:cNvSpPr txBox="1"/>
          <p:nvPr>
            <p:ph idx="10" type="dt"/>
          </p:nvPr>
        </p:nvSpPr>
        <p:spPr>
          <a:xfrm>
            <a:off x="838200" y="6482667"/>
            <a:ext cx="2743200" cy="36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700"/>
            </a:lvl1pPr>
            <a:lvl2pPr lvl="1" rtl="0" algn="l">
              <a:lnSpc>
                <a:spcPct val="100000"/>
              </a:lnSpc>
              <a:spcBef>
                <a:spcPts val="0"/>
              </a:spcBef>
              <a:spcAft>
                <a:spcPts val="0"/>
              </a:spcAft>
              <a:buSzPts val="1400"/>
              <a:buNone/>
              <a:defRPr sz="700"/>
            </a:lvl2pPr>
            <a:lvl3pPr lvl="2" rtl="0" algn="l">
              <a:lnSpc>
                <a:spcPct val="100000"/>
              </a:lnSpc>
              <a:spcBef>
                <a:spcPts val="0"/>
              </a:spcBef>
              <a:spcAft>
                <a:spcPts val="0"/>
              </a:spcAft>
              <a:buSzPts val="1400"/>
              <a:buNone/>
              <a:defRPr sz="700"/>
            </a:lvl3pPr>
            <a:lvl4pPr lvl="3" rtl="0" algn="l">
              <a:lnSpc>
                <a:spcPct val="100000"/>
              </a:lnSpc>
              <a:spcBef>
                <a:spcPts val="0"/>
              </a:spcBef>
              <a:spcAft>
                <a:spcPts val="0"/>
              </a:spcAft>
              <a:buSzPts val="1400"/>
              <a:buNone/>
              <a:defRPr sz="700"/>
            </a:lvl4pPr>
            <a:lvl5pPr lvl="4" rtl="0" algn="l">
              <a:lnSpc>
                <a:spcPct val="100000"/>
              </a:lnSpc>
              <a:spcBef>
                <a:spcPts val="0"/>
              </a:spcBef>
              <a:spcAft>
                <a:spcPts val="0"/>
              </a:spcAft>
              <a:buSzPts val="1400"/>
              <a:buNone/>
              <a:defRPr sz="700"/>
            </a:lvl5pPr>
            <a:lvl6pPr lvl="5" rtl="0" algn="l">
              <a:lnSpc>
                <a:spcPct val="100000"/>
              </a:lnSpc>
              <a:spcBef>
                <a:spcPts val="0"/>
              </a:spcBef>
              <a:spcAft>
                <a:spcPts val="0"/>
              </a:spcAft>
              <a:buSzPts val="1400"/>
              <a:buNone/>
              <a:defRPr sz="700"/>
            </a:lvl6pPr>
            <a:lvl7pPr lvl="6" rtl="0" algn="l">
              <a:lnSpc>
                <a:spcPct val="100000"/>
              </a:lnSpc>
              <a:spcBef>
                <a:spcPts val="0"/>
              </a:spcBef>
              <a:spcAft>
                <a:spcPts val="0"/>
              </a:spcAft>
              <a:buSzPts val="1400"/>
              <a:buNone/>
              <a:defRPr sz="700"/>
            </a:lvl7pPr>
            <a:lvl8pPr lvl="7" rtl="0" algn="l">
              <a:lnSpc>
                <a:spcPct val="100000"/>
              </a:lnSpc>
              <a:spcBef>
                <a:spcPts val="0"/>
              </a:spcBef>
              <a:spcAft>
                <a:spcPts val="0"/>
              </a:spcAft>
              <a:buSzPts val="1400"/>
              <a:buNone/>
              <a:defRPr sz="700"/>
            </a:lvl8pPr>
            <a:lvl9pPr lvl="8" rtl="0" algn="l">
              <a:lnSpc>
                <a:spcPct val="100000"/>
              </a:lnSpc>
              <a:spcBef>
                <a:spcPts val="0"/>
              </a:spcBef>
              <a:spcAft>
                <a:spcPts val="0"/>
              </a:spcAft>
              <a:buSzPts val="1400"/>
              <a:buNone/>
              <a:defRPr sz="700"/>
            </a:lvl9pPr>
          </a:lstStyle>
          <a:p/>
        </p:txBody>
      </p:sp>
      <p:sp>
        <p:nvSpPr>
          <p:cNvPr id="43" name="Google Shape;43;gb84628a04a_0_59"/>
          <p:cNvSpPr txBox="1"/>
          <p:nvPr>
            <p:ph idx="11" type="ftr"/>
          </p:nvPr>
        </p:nvSpPr>
        <p:spPr>
          <a:xfrm>
            <a:off x="3719736" y="6482667"/>
            <a:ext cx="4752600" cy="36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700"/>
            </a:lvl1pPr>
            <a:lvl2pPr lvl="1" rtl="0" algn="l">
              <a:lnSpc>
                <a:spcPct val="100000"/>
              </a:lnSpc>
              <a:spcBef>
                <a:spcPts val="0"/>
              </a:spcBef>
              <a:spcAft>
                <a:spcPts val="0"/>
              </a:spcAft>
              <a:buSzPts val="1400"/>
              <a:buNone/>
              <a:defRPr sz="700"/>
            </a:lvl2pPr>
            <a:lvl3pPr lvl="2" rtl="0" algn="l">
              <a:lnSpc>
                <a:spcPct val="100000"/>
              </a:lnSpc>
              <a:spcBef>
                <a:spcPts val="0"/>
              </a:spcBef>
              <a:spcAft>
                <a:spcPts val="0"/>
              </a:spcAft>
              <a:buSzPts val="1400"/>
              <a:buNone/>
              <a:defRPr sz="700"/>
            </a:lvl3pPr>
            <a:lvl4pPr lvl="3" rtl="0" algn="l">
              <a:lnSpc>
                <a:spcPct val="100000"/>
              </a:lnSpc>
              <a:spcBef>
                <a:spcPts val="0"/>
              </a:spcBef>
              <a:spcAft>
                <a:spcPts val="0"/>
              </a:spcAft>
              <a:buSzPts val="1400"/>
              <a:buNone/>
              <a:defRPr sz="700"/>
            </a:lvl4pPr>
            <a:lvl5pPr lvl="4" rtl="0" algn="l">
              <a:lnSpc>
                <a:spcPct val="100000"/>
              </a:lnSpc>
              <a:spcBef>
                <a:spcPts val="0"/>
              </a:spcBef>
              <a:spcAft>
                <a:spcPts val="0"/>
              </a:spcAft>
              <a:buSzPts val="1400"/>
              <a:buNone/>
              <a:defRPr sz="700"/>
            </a:lvl5pPr>
            <a:lvl6pPr lvl="5" rtl="0" algn="l">
              <a:lnSpc>
                <a:spcPct val="100000"/>
              </a:lnSpc>
              <a:spcBef>
                <a:spcPts val="0"/>
              </a:spcBef>
              <a:spcAft>
                <a:spcPts val="0"/>
              </a:spcAft>
              <a:buSzPts val="1400"/>
              <a:buNone/>
              <a:defRPr sz="700"/>
            </a:lvl6pPr>
            <a:lvl7pPr lvl="6" rtl="0" algn="l">
              <a:lnSpc>
                <a:spcPct val="100000"/>
              </a:lnSpc>
              <a:spcBef>
                <a:spcPts val="0"/>
              </a:spcBef>
              <a:spcAft>
                <a:spcPts val="0"/>
              </a:spcAft>
              <a:buSzPts val="1400"/>
              <a:buNone/>
              <a:defRPr sz="700"/>
            </a:lvl7pPr>
            <a:lvl8pPr lvl="7" rtl="0" algn="l">
              <a:lnSpc>
                <a:spcPct val="100000"/>
              </a:lnSpc>
              <a:spcBef>
                <a:spcPts val="0"/>
              </a:spcBef>
              <a:spcAft>
                <a:spcPts val="0"/>
              </a:spcAft>
              <a:buSzPts val="1400"/>
              <a:buNone/>
              <a:defRPr sz="700"/>
            </a:lvl8pPr>
            <a:lvl9pPr lvl="8" rtl="0" algn="l">
              <a:lnSpc>
                <a:spcPct val="100000"/>
              </a:lnSpc>
              <a:spcBef>
                <a:spcPts val="0"/>
              </a:spcBef>
              <a:spcAft>
                <a:spcPts val="0"/>
              </a:spcAft>
              <a:buSzPts val="1400"/>
              <a:buNone/>
              <a:defRPr sz="700"/>
            </a:lvl9pPr>
          </a:lstStyle>
          <a:p/>
        </p:txBody>
      </p:sp>
      <p:sp>
        <p:nvSpPr>
          <p:cNvPr id="44" name="Google Shape;44;gb84628a04a_0_59"/>
          <p:cNvSpPr txBox="1"/>
          <p:nvPr>
            <p:ph idx="12" type="sldNum"/>
          </p:nvPr>
        </p:nvSpPr>
        <p:spPr>
          <a:xfrm>
            <a:off x="8610600" y="6482667"/>
            <a:ext cx="2743200" cy="36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5" name="Google Shape;45;gb84628a04a_0_59"/>
          <p:cNvPicPr preferRelativeResize="0"/>
          <p:nvPr/>
        </p:nvPicPr>
        <p:blipFill>
          <a:blip r:embed="rId3">
            <a:alphaModFix/>
          </a:blip>
          <a:stretch>
            <a:fillRect/>
          </a:stretch>
        </p:blipFill>
        <p:spPr>
          <a:xfrm>
            <a:off x="4724421" y="1332881"/>
            <a:ext cx="2743158" cy="40540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分级内容" type="obj">
  <p:cSld name="OBJECT">
    <p:spTree>
      <p:nvGrpSpPr>
        <p:cNvPr id="46" name="Shape 46"/>
        <p:cNvGrpSpPr/>
        <p:nvPr/>
      </p:nvGrpSpPr>
      <p:grpSpPr>
        <a:xfrm>
          <a:off x="0" y="0"/>
          <a:ext cx="0" cy="0"/>
          <a:chOff x="0" y="0"/>
          <a:chExt cx="0" cy="0"/>
        </a:xfrm>
      </p:grpSpPr>
      <p:sp>
        <p:nvSpPr>
          <p:cNvPr id="47" name="Google Shape;47;gb84628a04a_0_66"/>
          <p:cNvSpPr txBox="1"/>
          <p:nvPr>
            <p:ph type="title"/>
          </p:nvPr>
        </p:nvSpPr>
        <p:spPr>
          <a:xfrm>
            <a:off x="838195" y="413749"/>
            <a:ext cx="9821100" cy="4824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SzPts val="3000"/>
              <a:buFont typeface="Roboto"/>
              <a:buNone/>
              <a:defRPr b="1" sz="3000">
                <a:solidFill>
                  <a:srgbClr val="00A4FF"/>
                </a:solidFill>
                <a:latin typeface="Roboto"/>
                <a:ea typeface="Roboto"/>
                <a:cs typeface="Roboto"/>
                <a:sym typeface="Roboto"/>
              </a:defRPr>
            </a:lvl1pPr>
            <a:lvl2pPr lvl="1" rtl="0" algn="l">
              <a:lnSpc>
                <a:spcPct val="90000"/>
              </a:lnSpc>
              <a:spcBef>
                <a:spcPts val="0"/>
              </a:spcBef>
              <a:spcAft>
                <a:spcPts val="0"/>
              </a:spcAft>
              <a:buSzPts val="3000"/>
              <a:buFont typeface="Roboto"/>
              <a:buNone/>
              <a:defRPr sz="3000">
                <a:latin typeface="Roboto"/>
                <a:ea typeface="Roboto"/>
                <a:cs typeface="Roboto"/>
                <a:sym typeface="Roboto"/>
              </a:defRPr>
            </a:lvl2pPr>
            <a:lvl3pPr lvl="2" rtl="0" algn="l">
              <a:lnSpc>
                <a:spcPct val="90000"/>
              </a:lnSpc>
              <a:spcBef>
                <a:spcPts val="0"/>
              </a:spcBef>
              <a:spcAft>
                <a:spcPts val="0"/>
              </a:spcAft>
              <a:buSzPts val="3000"/>
              <a:buFont typeface="Roboto"/>
              <a:buNone/>
              <a:defRPr sz="3000">
                <a:latin typeface="Roboto"/>
                <a:ea typeface="Roboto"/>
                <a:cs typeface="Roboto"/>
                <a:sym typeface="Roboto"/>
              </a:defRPr>
            </a:lvl3pPr>
            <a:lvl4pPr lvl="3" rtl="0" algn="l">
              <a:lnSpc>
                <a:spcPct val="90000"/>
              </a:lnSpc>
              <a:spcBef>
                <a:spcPts val="0"/>
              </a:spcBef>
              <a:spcAft>
                <a:spcPts val="0"/>
              </a:spcAft>
              <a:buSzPts val="3000"/>
              <a:buFont typeface="Roboto"/>
              <a:buNone/>
              <a:defRPr sz="3000">
                <a:latin typeface="Roboto"/>
                <a:ea typeface="Roboto"/>
                <a:cs typeface="Roboto"/>
                <a:sym typeface="Roboto"/>
              </a:defRPr>
            </a:lvl4pPr>
            <a:lvl5pPr lvl="4" rtl="0" algn="l">
              <a:lnSpc>
                <a:spcPct val="90000"/>
              </a:lnSpc>
              <a:spcBef>
                <a:spcPts val="0"/>
              </a:spcBef>
              <a:spcAft>
                <a:spcPts val="0"/>
              </a:spcAft>
              <a:buSzPts val="3000"/>
              <a:buFont typeface="Roboto"/>
              <a:buNone/>
              <a:defRPr sz="3000">
                <a:latin typeface="Roboto"/>
                <a:ea typeface="Roboto"/>
                <a:cs typeface="Roboto"/>
                <a:sym typeface="Roboto"/>
              </a:defRPr>
            </a:lvl5pPr>
            <a:lvl6pPr lvl="5" rtl="0" algn="l">
              <a:lnSpc>
                <a:spcPct val="90000"/>
              </a:lnSpc>
              <a:spcBef>
                <a:spcPts val="0"/>
              </a:spcBef>
              <a:spcAft>
                <a:spcPts val="0"/>
              </a:spcAft>
              <a:buSzPts val="3000"/>
              <a:buFont typeface="Roboto"/>
              <a:buNone/>
              <a:defRPr sz="3000">
                <a:latin typeface="Roboto"/>
                <a:ea typeface="Roboto"/>
                <a:cs typeface="Roboto"/>
                <a:sym typeface="Roboto"/>
              </a:defRPr>
            </a:lvl6pPr>
            <a:lvl7pPr lvl="6" rtl="0" algn="l">
              <a:lnSpc>
                <a:spcPct val="90000"/>
              </a:lnSpc>
              <a:spcBef>
                <a:spcPts val="0"/>
              </a:spcBef>
              <a:spcAft>
                <a:spcPts val="0"/>
              </a:spcAft>
              <a:buSzPts val="3000"/>
              <a:buFont typeface="Roboto"/>
              <a:buNone/>
              <a:defRPr sz="3000">
                <a:latin typeface="Roboto"/>
                <a:ea typeface="Roboto"/>
                <a:cs typeface="Roboto"/>
                <a:sym typeface="Roboto"/>
              </a:defRPr>
            </a:lvl7pPr>
            <a:lvl8pPr lvl="7" rtl="0" algn="l">
              <a:lnSpc>
                <a:spcPct val="90000"/>
              </a:lnSpc>
              <a:spcBef>
                <a:spcPts val="0"/>
              </a:spcBef>
              <a:spcAft>
                <a:spcPts val="0"/>
              </a:spcAft>
              <a:buSzPts val="3000"/>
              <a:buFont typeface="Roboto"/>
              <a:buNone/>
              <a:defRPr sz="3000">
                <a:latin typeface="Roboto"/>
                <a:ea typeface="Roboto"/>
                <a:cs typeface="Roboto"/>
                <a:sym typeface="Roboto"/>
              </a:defRPr>
            </a:lvl8pPr>
            <a:lvl9pPr lvl="8" rtl="0" algn="l">
              <a:lnSpc>
                <a:spcPct val="90000"/>
              </a:lnSpc>
              <a:spcBef>
                <a:spcPts val="0"/>
              </a:spcBef>
              <a:spcAft>
                <a:spcPts val="0"/>
              </a:spcAft>
              <a:buSzPts val="3000"/>
              <a:buFont typeface="Roboto"/>
              <a:buNone/>
              <a:defRPr sz="3000">
                <a:latin typeface="Roboto"/>
                <a:ea typeface="Roboto"/>
                <a:cs typeface="Roboto"/>
                <a:sym typeface="Roboto"/>
              </a:defRPr>
            </a:lvl9pPr>
          </a:lstStyle>
          <a:p/>
        </p:txBody>
      </p:sp>
      <p:sp>
        <p:nvSpPr>
          <p:cNvPr id="48" name="Google Shape;48;gb84628a04a_0_66"/>
          <p:cNvSpPr txBox="1"/>
          <p:nvPr>
            <p:ph idx="1" type="body"/>
          </p:nvPr>
        </p:nvSpPr>
        <p:spPr>
          <a:xfrm>
            <a:off x="838201" y="1268760"/>
            <a:ext cx="10658400" cy="5040600"/>
          </a:xfrm>
          <a:prstGeom prst="rect">
            <a:avLst/>
          </a:prstGeom>
          <a:noFill/>
          <a:ln>
            <a:noFill/>
          </a:ln>
        </p:spPr>
        <p:txBody>
          <a:bodyPr anchorCtr="0" anchor="t" bIns="45700" lIns="91425" spcFirstLastPara="1" rIns="91425" wrap="square" tIns="45700">
            <a:noAutofit/>
          </a:bodyPr>
          <a:lstStyle>
            <a:lvl1pPr indent="-381000" lvl="0" marL="457200" rtl="0" algn="l">
              <a:lnSpc>
                <a:spcPct val="150000"/>
              </a:lnSpc>
              <a:spcBef>
                <a:spcPts val="0"/>
              </a:spcBef>
              <a:spcAft>
                <a:spcPts val="0"/>
              </a:spcAft>
              <a:buClr>
                <a:schemeClr val="accent1"/>
              </a:buClr>
              <a:buSzPts val="2400"/>
              <a:buFont typeface="Roboto"/>
              <a:buChar char="●"/>
              <a:defRPr sz="2400">
                <a:latin typeface="Roboto"/>
                <a:ea typeface="Roboto"/>
                <a:cs typeface="Roboto"/>
                <a:sym typeface="Roboto"/>
              </a:defRPr>
            </a:lvl1pPr>
            <a:lvl2pPr indent="-355600" lvl="1" marL="914400" rtl="0" algn="l">
              <a:lnSpc>
                <a:spcPct val="150000"/>
              </a:lnSpc>
              <a:spcBef>
                <a:spcPts val="500"/>
              </a:spcBef>
              <a:spcAft>
                <a:spcPts val="0"/>
              </a:spcAft>
              <a:buClr>
                <a:schemeClr val="accent1"/>
              </a:buClr>
              <a:buSzPts val="2000"/>
              <a:buFont typeface="Roboto"/>
              <a:buChar char="■"/>
              <a:defRPr sz="2000">
                <a:latin typeface="Roboto"/>
                <a:ea typeface="Roboto"/>
                <a:cs typeface="Roboto"/>
                <a:sym typeface="Roboto"/>
              </a:defRPr>
            </a:lvl2pPr>
            <a:lvl3pPr indent="-342900" lvl="2" marL="1371600" rtl="0" algn="l">
              <a:lnSpc>
                <a:spcPct val="150000"/>
              </a:lnSpc>
              <a:spcBef>
                <a:spcPts val="500"/>
              </a:spcBef>
              <a:spcAft>
                <a:spcPts val="0"/>
              </a:spcAft>
              <a:buClr>
                <a:schemeClr val="accent1"/>
              </a:buClr>
              <a:buSzPts val="1800"/>
              <a:buFont typeface="Roboto"/>
              <a:buChar char="✔"/>
              <a:defRPr sz="1800">
                <a:latin typeface="Roboto"/>
                <a:ea typeface="Roboto"/>
                <a:cs typeface="Roboto"/>
                <a:sym typeface="Roboto"/>
              </a:defRPr>
            </a:lvl3pPr>
            <a:lvl4pPr indent="-330200" lvl="3" marL="1828800" rtl="0" algn="l">
              <a:lnSpc>
                <a:spcPct val="150000"/>
              </a:lnSpc>
              <a:spcBef>
                <a:spcPts val="500"/>
              </a:spcBef>
              <a:spcAft>
                <a:spcPts val="0"/>
              </a:spcAft>
              <a:buClr>
                <a:schemeClr val="accent1"/>
              </a:buClr>
              <a:buSzPts val="1600"/>
              <a:buFont typeface="Roboto"/>
              <a:buChar char="•"/>
              <a:defRPr sz="1600">
                <a:latin typeface="Roboto"/>
                <a:ea typeface="Roboto"/>
                <a:cs typeface="Roboto"/>
                <a:sym typeface="Roboto"/>
              </a:defRPr>
            </a:lvl4pPr>
            <a:lvl5pPr indent="-317500" lvl="4" marL="2286000" rtl="0" algn="l">
              <a:lnSpc>
                <a:spcPct val="150000"/>
              </a:lnSpc>
              <a:spcBef>
                <a:spcPts val="500"/>
              </a:spcBef>
              <a:spcAft>
                <a:spcPts val="0"/>
              </a:spcAft>
              <a:buClr>
                <a:schemeClr val="accent1"/>
              </a:buClr>
              <a:buSzPts val="1400"/>
              <a:buFont typeface="Roboto"/>
              <a:buChar char="•"/>
              <a:defRPr sz="1400">
                <a:latin typeface="Roboto"/>
                <a:ea typeface="Roboto"/>
                <a:cs typeface="Roboto"/>
                <a:sym typeface="Roboto"/>
              </a:defRPr>
            </a:lvl5pPr>
            <a:lvl6pPr indent="-342900" lvl="5" marL="2743200" rtl="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6pPr>
            <a:lvl7pPr indent="-342900" lvl="6" marL="3200400" rtl="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7pPr>
            <a:lvl8pPr indent="-342900" lvl="7" marL="3657600" rtl="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8pPr>
            <a:lvl9pPr indent="-342900" lvl="8" marL="4114800" rtl="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9pPr>
          </a:lstStyle>
          <a:p/>
        </p:txBody>
      </p:sp>
      <p:sp>
        <p:nvSpPr>
          <p:cNvPr id="49" name="Google Shape;49;gb84628a04a_0_66"/>
          <p:cNvSpPr txBox="1"/>
          <p:nvPr>
            <p:ph idx="10" type="dt"/>
          </p:nvPr>
        </p:nvSpPr>
        <p:spPr>
          <a:xfrm>
            <a:off x="838200" y="6482667"/>
            <a:ext cx="2743200" cy="36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700"/>
            </a:lvl1pPr>
            <a:lvl2pPr lvl="1" rtl="0" algn="l">
              <a:lnSpc>
                <a:spcPct val="100000"/>
              </a:lnSpc>
              <a:spcBef>
                <a:spcPts val="0"/>
              </a:spcBef>
              <a:spcAft>
                <a:spcPts val="0"/>
              </a:spcAft>
              <a:buSzPts val="1400"/>
              <a:buNone/>
              <a:defRPr sz="700"/>
            </a:lvl2pPr>
            <a:lvl3pPr lvl="2" rtl="0" algn="l">
              <a:lnSpc>
                <a:spcPct val="100000"/>
              </a:lnSpc>
              <a:spcBef>
                <a:spcPts val="0"/>
              </a:spcBef>
              <a:spcAft>
                <a:spcPts val="0"/>
              </a:spcAft>
              <a:buSzPts val="1400"/>
              <a:buNone/>
              <a:defRPr sz="700"/>
            </a:lvl3pPr>
            <a:lvl4pPr lvl="3" rtl="0" algn="l">
              <a:lnSpc>
                <a:spcPct val="100000"/>
              </a:lnSpc>
              <a:spcBef>
                <a:spcPts val="0"/>
              </a:spcBef>
              <a:spcAft>
                <a:spcPts val="0"/>
              </a:spcAft>
              <a:buSzPts val="1400"/>
              <a:buNone/>
              <a:defRPr sz="700"/>
            </a:lvl4pPr>
            <a:lvl5pPr lvl="4" rtl="0" algn="l">
              <a:lnSpc>
                <a:spcPct val="100000"/>
              </a:lnSpc>
              <a:spcBef>
                <a:spcPts val="0"/>
              </a:spcBef>
              <a:spcAft>
                <a:spcPts val="0"/>
              </a:spcAft>
              <a:buSzPts val="1400"/>
              <a:buNone/>
              <a:defRPr sz="700"/>
            </a:lvl5pPr>
            <a:lvl6pPr lvl="5" rtl="0" algn="l">
              <a:lnSpc>
                <a:spcPct val="100000"/>
              </a:lnSpc>
              <a:spcBef>
                <a:spcPts val="0"/>
              </a:spcBef>
              <a:spcAft>
                <a:spcPts val="0"/>
              </a:spcAft>
              <a:buSzPts val="1400"/>
              <a:buNone/>
              <a:defRPr sz="700"/>
            </a:lvl6pPr>
            <a:lvl7pPr lvl="6" rtl="0" algn="l">
              <a:lnSpc>
                <a:spcPct val="100000"/>
              </a:lnSpc>
              <a:spcBef>
                <a:spcPts val="0"/>
              </a:spcBef>
              <a:spcAft>
                <a:spcPts val="0"/>
              </a:spcAft>
              <a:buSzPts val="1400"/>
              <a:buNone/>
              <a:defRPr sz="700"/>
            </a:lvl7pPr>
            <a:lvl8pPr lvl="7" rtl="0" algn="l">
              <a:lnSpc>
                <a:spcPct val="100000"/>
              </a:lnSpc>
              <a:spcBef>
                <a:spcPts val="0"/>
              </a:spcBef>
              <a:spcAft>
                <a:spcPts val="0"/>
              </a:spcAft>
              <a:buSzPts val="1400"/>
              <a:buNone/>
              <a:defRPr sz="700"/>
            </a:lvl8pPr>
            <a:lvl9pPr lvl="8" rtl="0" algn="l">
              <a:lnSpc>
                <a:spcPct val="100000"/>
              </a:lnSpc>
              <a:spcBef>
                <a:spcPts val="0"/>
              </a:spcBef>
              <a:spcAft>
                <a:spcPts val="0"/>
              </a:spcAft>
              <a:buSzPts val="1400"/>
              <a:buNone/>
              <a:defRPr sz="700"/>
            </a:lvl9pPr>
          </a:lstStyle>
          <a:p/>
        </p:txBody>
      </p:sp>
      <p:sp>
        <p:nvSpPr>
          <p:cNvPr id="50" name="Google Shape;50;gb84628a04a_0_66"/>
          <p:cNvSpPr txBox="1"/>
          <p:nvPr>
            <p:ph idx="11" type="ftr"/>
          </p:nvPr>
        </p:nvSpPr>
        <p:spPr>
          <a:xfrm>
            <a:off x="3719736" y="6482667"/>
            <a:ext cx="4752600" cy="36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700"/>
            </a:lvl1pPr>
            <a:lvl2pPr lvl="1" rtl="0" algn="l">
              <a:lnSpc>
                <a:spcPct val="100000"/>
              </a:lnSpc>
              <a:spcBef>
                <a:spcPts val="0"/>
              </a:spcBef>
              <a:spcAft>
                <a:spcPts val="0"/>
              </a:spcAft>
              <a:buSzPts val="1400"/>
              <a:buNone/>
              <a:defRPr sz="700"/>
            </a:lvl2pPr>
            <a:lvl3pPr lvl="2" rtl="0" algn="l">
              <a:lnSpc>
                <a:spcPct val="100000"/>
              </a:lnSpc>
              <a:spcBef>
                <a:spcPts val="0"/>
              </a:spcBef>
              <a:spcAft>
                <a:spcPts val="0"/>
              </a:spcAft>
              <a:buSzPts val="1400"/>
              <a:buNone/>
              <a:defRPr sz="700"/>
            </a:lvl3pPr>
            <a:lvl4pPr lvl="3" rtl="0" algn="l">
              <a:lnSpc>
                <a:spcPct val="100000"/>
              </a:lnSpc>
              <a:spcBef>
                <a:spcPts val="0"/>
              </a:spcBef>
              <a:spcAft>
                <a:spcPts val="0"/>
              </a:spcAft>
              <a:buSzPts val="1400"/>
              <a:buNone/>
              <a:defRPr sz="700"/>
            </a:lvl4pPr>
            <a:lvl5pPr lvl="4" rtl="0" algn="l">
              <a:lnSpc>
                <a:spcPct val="100000"/>
              </a:lnSpc>
              <a:spcBef>
                <a:spcPts val="0"/>
              </a:spcBef>
              <a:spcAft>
                <a:spcPts val="0"/>
              </a:spcAft>
              <a:buSzPts val="1400"/>
              <a:buNone/>
              <a:defRPr sz="700"/>
            </a:lvl5pPr>
            <a:lvl6pPr lvl="5" rtl="0" algn="l">
              <a:lnSpc>
                <a:spcPct val="100000"/>
              </a:lnSpc>
              <a:spcBef>
                <a:spcPts val="0"/>
              </a:spcBef>
              <a:spcAft>
                <a:spcPts val="0"/>
              </a:spcAft>
              <a:buSzPts val="1400"/>
              <a:buNone/>
              <a:defRPr sz="700"/>
            </a:lvl6pPr>
            <a:lvl7pPr lvl="6" rtl="0" algn="l">
              <a:lnSpc>
                <a:spcPct val="100000"/>
              </a:lnSpc>
              <a:spcBef>
                <a:spcPts val="0"/>
              </a:spcBef>
              <a:spcAft>
                <a:spcPts val="0"/>
              </a:spcAft>
              <a:buSzPts val="1400"/>
              <a:buNone/>
              <a:defRPr sz="700"/>
            </a:lvl7pPr>
            <a:lvl8pPr lvl="7" rtl="0" algn="l">
              <a:lnSpc>
                <a:spcPct val="100000"/>
              </a:lnSpc>
              <a:spcBef>
                <a:spcPts val="0"/>
              </a:spcBef>
              <a:spcAft>
                <a:spcPts val="0"/>
              </a:spcAft>
              <a:buSzPts val="1400"/>
              <a:buNone/>
              <a:defRPr sz="700"/>
            </a:lvl8pPr>
            <a:lvl9pPr lvl="8" rtl="0" algn="l">
              <a:lnSpc>
                <a:spcPct val="100000"/>
              </a:lnSpc>
              <a:spcBef>
                <a:spcPts val="0"/>
              </a:spcBef>
              <a:spcAft>
                <a:spcPts val="0"/>
              </a:spcAft>
              <a:buSzPts val="1400"/>
              <a:buNone/>
              <a:defRPr sz="700"/>
            </a:lvl9pPr>
          </a:lstStyle>
          <a:p/>
        </p:txBody>
      </p:sp>
      <p:sp>
        <p:nvSpPr>
          <p:cNvPr id="51" name="Google Shape;51;gb84628a04a_0_66"/>
          <p:cNvSpPr txBox="1"/>
          <p:nvPr>
            <p:ph idx="12" type="sldNum"/>
          </p:nvPr>
        </p:nvSpPr>
        <p:spPr>
          <a:xfrm>
            <a:off x="8610600" y="6482667"/>
            <a:ext cx="2743200" cy="36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单标题">
  <p:cSld name="单标题">
    <p:spTree>
      <p:nvGrpSpPr>
        <p:cNvPr id="52" name="Shape 52"/>
        <p:cNvGrpSpPr/>
        <p:nvPr/>
      </p:nvGrpSpPr>
      <p:grpSpPr>
        <a:xfrm>
          <a:off x="0" y="0"/>
          <a:ext cx="0" cy="0"/>
          <a:chOff x="0" y="0"/>
          <a:chExt cx="0" cy="0"/>
        </a:xfrm>
      </p:grpSpPr>
      <p:sp>
        <p:nvSpPr>
          <p:cNvPr id="53" name="Google Shape;53;gb84628a04a_0_72"/>
          <p:cNvSpPr txBox="1"/>
          <p:nvPr>
            <p:ph idx="10" type="dt"/>
          </p:nvPr>
        </p:nvSpPr>
        <p:spPr>
          <a:xfrm>
            <a:off x="838200" y="6482667"/>
            <a:ext cx="2743200" cy="36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700"/>
            </a:lvl1pPr>
            <a:lvl2pPr lvl="1" rtl="0" algn="l">
              <a:lnSpc>
                <a:spcPct val="100000"/>
              </a:lnSpc>
              <a:spcBef>
                <a:spcPts val="0"/>
              </a:spcBef>
              <a:spcAft>
                <a:spcPts val="0"/>
              </a:spcAft>
              <a:buSzPts val="1400"/>
              <a:buNone/>
              <a:defRPr sz="700"/>
            </a:lvl2pPr>
            <a:lvl3pPr lvl="2" rtl="0" algn="l">
              <a:lnSpc>
                <a:spcPct val="100000"/>
              </a:lnSpc>
              <a:spcBef>
                <a:spcPts val="0"/>
              </a:spcBef>
              <a:spcAft>
                <a:spcPts val="0"/>
              </a:spcAft>
              <a:buSzPts val="1400"/>
              <a:buNone/>
              <a:defRPr sz="700"/>
            </a:lvl3pPr>
            <a:lvl4pPr lvl="3" rtl="0" algn="l">
              <a:lnSpc>
                <a:spcPct val="100000"/>
              </a:lnSpc>
              <a:spcBef>
                <a:spcPts val="0"/>
              </a:spcBef>
              <a:spcAft>
                <a:spcPts val="0"/>
              </a:spcAft>
              <a:buSzPts val="1400"/>
              <a:buNone/>
              <a:defRPr sz="700"/>
            </a:lvl4pPr>
            <a:lvl5pPr lvl="4" rtl="0" algn="l">
              <a:lnSpc>
                <a:spcPct val="100000"/>
              </a:lnSpc>
              <a:spcBef>
                <a:spcPts val="0"/>
              </a:spcBef>
              <a:spcAft>
                <a:spcPts val="0"/>
              </a:spcAft>
              <a:buSzPts val="1400"/>
              <a:buNone/>
              <a:defRPr sz="700"/>
            </a:lvl5pPr>
            <a:lvl6pPr lvl="5" rtl="0" algn="l">
              <a:lnSpc>
                <a:spcPct val="100000"/>
              </a:lnSpc>
              <a:spcBef>
                <a:spcPts val="0"/>
              </a:spcBef>
              <a:spcAft>
                <a:spcPts val="0"/>
              </a:spcAft>
              <a:buSzPts val="1400"/>
              <a:buNone/>
              <a:defRPr sz="700"/>
            </a:lvl6pPr>
            <a:lvl7pPr lvl="6" rtl="0" algn="l">
              <a:lnSpc>
                <a:spcPct val="100000"/>
              </a:lnSpc>
              <a:spcBef>
                <a:spcPts val="0"/>
              </a:spcBef>
              <a:spcAft>
                <a:spcPts val="0"/>
              </a:spcAft>
              <a:buSzPts val="1400"/>
              <a:buNone/>
              <a:defRPr sz="700"/>
            </a:lvl7pPr>
            <a:lvl8pPr lvl="7" rtl="0" algn="l">
              <a:lnSpc>
                <a:spcPct val="100000"/>
              </a:lnSpc>
              <a:spcBef>
                <a:spcPts val="0"/>
              </a:spcBef>
              <a:spcAft>
                <a:spcPts val="0"/>
              </a:spcAft>
              <a:buSzPts val="1400"/>
              <a:buNone/>
              <a:defRPr sz="700"/>
            </a:lvl8pPr>
            <a:lvl9pPr lvl="8" rtl="0" algn="l">
              <a:lnSpc>
                <a:spcPct val="100000"/>
              </a:lnSpc>
              <a:spcBef>
                <a:spcPts val="0"/>
              </a:spcBef>
              <a:spcAft>
                <a:spcPts val="0"/>
              </a:spcAft>
              <a:buSzPts val="1400"/>
              <a:buNone/>
              <a:defRPr sz="700"/>
            </a:lvl9pPr>
          </a:lstStyle>
          <a:p/>
        </p:txBody>
      </p:sp>
      <p:sp>
        <p:nvSpPr>
          <p:cNvPr id="54" name="Google Shape;54;gb84628a04a_0_72"/>
          <p:cNvSpPr txBox="1"/>
          <p:nvPr>
            <p:ph idx="11" type="ftr"/>
          </p:nvPr>
        </p:nvSpPr>
        <p:spPr>
          <a:xfrm>
            <a:off x="3719736" y="6482667"/>
            <a:ext cx="4752600" cy="36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700"/>
            </a:lvl1pPr>
            <a:lvl2pPr lvl="1" rtl="0" algn="l">
              <a:lnSpc>
                <a:spcPct val="100000"/>
              </a:lnSpc>
              <a:spcBef>
                <a:spcPts val="0"/>
              </a:spcBef>
              <a:spcAft>
                <a:spcPts val="0"/>
              </a:spcAft>
              <a:buSzPts val="1400"/>
              <a:buNone/>
              <a:defRPr sz="700"/>
            </a:lvl2pPr>
            <a:lvl3pPr lvl="2" rtl="0" algn="l">
              <a:lnSpc>
                <a:spcPct val="100000"/>
              </a:lnSpc>
              <a:spcBef>
                <a:spcPts val="0"/>
              </a:spcBef>
              <a:spcAft>
                <a:spcPts val="0"/>
              </a:spcAft>
              <a:buSzPts val="1400"/>
              <a:buNone/>
              <a:defRPr sz="700"/>
            </a:lvl3pPr>
            <a:lvl4pPr lvl="3" rtl="0" algn="l">
              <a:lnSpc>
                <a:spcPct val="100000"/>
              </a:lnSpc>
              <a:spcBef>
                <a:spcPts val="0"/>
              </a:spcBef>
              <a:spcAft>
                <a:spcPts val="0"/>
              </a:spcAft>
              <a:buSzPts val="1400"/>
              <a:buNone/>
              <a:defRPr sz="700"/>
            </a:lvl4pPr>
            <a:lvl5pPr lvl="4" rtl="0" algn="l">
              <a:lnSpc>
                <a:spcPct val="100000"/>
              </a:lnSpc>
              <a:spcBef>
                <a:spcPts val="0"/>
              </a:spcBef>
              <a:spcAft>
                <a:spcPts val="0"/>
              </a:spcAft>
              <a:buSzPts val="1400"/>
              <a:buNone/>
              <a:defRPr sz="700"/>
            </a:lvl5pPr>
            <a:lvl6pPr lvl="5" rtl="0" algn="l">
              <a:lnSpc>
                <a:spcPct val="100000"/>
              </a:lnSpc>
              <a:spcBef>
                <a:spcPts val="0"/>
              </a:spcBef>
              <a:spcAft>
                <a:spcPts val="0"/>
              </a:spcAft>
              <a:buSzPts val="1400"/>
              <a:buNone/>
              <a:defRPr sz="700"/>
            </a:lvl6pPr>
            <a:lvl7pPr lvl="6" rtl="0" algn="l">
              <a:lnSpc>
                <a:spcPct val="100000"/>
              </a:lnSpc>
              <a:spcBef>
                <a:spcPts val="0"/>
              </a:spcBef>
              <a:spcAft>
                <a:spcPts val="0"/>
              </a:spcAft>
              <a:buSzPts val="1400"/>
              <a:buNone/>
              <a:defRPr sz="700"/>
            </a:lvl7pPr>
            <a:lvl8pPr lvl="7" rtl="0" algn="l">
              <a:lnSpc>
                <a:spcPct val="100000"/>
              </a:lnSpc>
              <a:spcBef>
                <a:spcPts val="0"/>
              </a:spcBef>
              <a:spcAft>
                <a:spcPts val="0"/>
              </a:spcAft>
              <a:buSzPts val="1400"/>
              <a:buNone/>
              <a:defRPr sz="700"/>
            </a:lvl8pPr>
            <a:lvl9pPr lvl="8" rtl="0" algn="l">
              <a:lnSpc>
                <a:spcPct val="100000"/>
              </a:lnSpc>
              <a:spcBef>
                <a:spcPts val="0"/>
              </a:spcBef>
              <a:spcAft>
                <a:spcPts val="0"/>
              </a:spcAft>
              <a:buSzPts val="1400"/>
              <a:buNone/>
              <a:defRPr sz="700"/>
            </a:lvl9pPr>
          </a:lstStyle>
          <a:p/>
        </p:txBody>
      </p:sp>
      <p:sp>
        <p:nvSpPr>
          <p:cNvPr id="55" name="Google Shape;55;gb84628a04a_0_72"/>
          <p:cNvSpPr txBox="1"/>
          <p:nvPr>
            <p:ph idx="12" type="sldNum"/>
          </p:nvPr>
        </p:nvSpPr>
        <p:spPr>
          <a:xfrm>
            <a:off x="8610600" y="6482667"/>
            <a:ext cx="2743200" cy="36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6" name="Google Shape;56;gb84628a04a_0_72"/>
          <p:cNvSpPr txBox="1"/>
          <p:nvPr>
            <p:ph type="title"/>
          </p:nvPr>
        </p:nvSpPr>
        <p:spPr>
          <a:xfrm>
            <a:off x="838195" y="413749"/>
            <a:ext cx="9821100" cy="4824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SzPts val="3000"/>
              <a:buFont typeface="Roboto"/>
              <a:buNone/>
              <a:defRPr b="1" sz="3000">
                <a:solidFill>
                  <a:srgbClr val="00A4FF"/>
                </a:solidFill>
                <a:latin typeface="Roboto"/>
                <a:ea typeface="Roboto"/>
                <a:cs typeface="Roboto"/>
                <a:sym typeface="Roboto"/>
              </a:defRPr>
            </a:lvl1pPr>
            <a:lvl2pPr lvl="1" rtl="0" algn="l">
              <a:lnSpc>
                <a:spcPct val="90000"/>
              </a:lnSpc>
              <a:spcBef>
                <a:spcPts val="0"/>
              </a:spcBef>
              <a:spcAft>
                <a:spcPts val="0"/>
              </a:spcAft>
              <a:buSzPts val="3000"/>
              <a:buFont typeface="Roboto"/>
              <a:buNone/>
              <a:defRPr sz="3000">
                <a:latin typeface="Roboto"/>
                <a:ea typeface="Roboto"/>
                <a:cs typeface="Roboto"/>
                <a:sym typeface="Roboto"/>
              </a:defRPr>
            </a:lvl2pPr>
            <a:lvl3pPr lvl="2" rtl="0" algn="l">
              <a:lnSpc>
                <a:spcPct val="90000"/>
              </a:lnSpc>
              <a:spcBef>
                <a:spcPts val="0"/>
              </a:spcBef>
              <a:spcAft>
                <a:spcPts val="0"/>
              </a:spcAft>
              <a:buSzPts val="3000"/>
              <a:buFont typeface="Roboto"/>
              <a:buNone/>
              <a:defRPr sz="3000">
                <a:latin typeface="Roboto"/>
                <a:ea typeface="Roboto"/>
                <a:cs typeface="Roboto"/>
                <a:sym typeface="Roboto"/>
              </a:defRPr>
            </a:lvl3pPr>
            <a:lvl4pPr lvl="3" rtl="0" algn="l">
              <a:lnSpc>
                <a:spcPct val="90000"/>
              </a:lnSpc>
              <a:spcBef>
                <a:spcPts val="0"/>
              </a:spcBef>
              <a:spcAft>
                <a:spcPts val="0"/>
              </a:spcAft>
              <a:buSzPts val="3000"/>
              <a:buFont typeface="Roboto"/>
              <a:buNone/>
              <a:defRPr sz="3000">
                <a:latin typeface="Roboto"/>
                <a:ea typeface="Roboto"/>
                <a:cs typeface="Roboto"/>
                <a:sym typeface="Roboto"/>
              </a:defRPr>
            </a:lvl4pPr>
            <a:lvl5pPr lvl="4" rtl="0" algn="l">
              <a:lnSpc>
                <a:spcPct val="90000"/>
              </a:lnSpc>
              <a:spcBef>
                <a:spcPts val="0"/>
              </a:spcBef>
              <a:spcAft>
                <a:spcPts val="0"/>
              </a:spcAft>
              <a:buSzPts val="3000"/>
              <a:buFont typeface="Roboto"/>
              <a:buNone/>
              <a:defRPr sz="3000">
                <a:latin typeface="Roboto"/>
                <a:ea typeface="Roboto"/>
                <a:cs typeface="Roboto"/>
                <a:sym typeface="Roboto"/>
              </a:defRPr>
            </a:lvl5pPr>
            <a:lvl6pPr lvl="5" rtl="0" algn="l">
              <a:lnSpc>
                <a:spcPct val="90000"/>
              </a:lnSpc>
              <a:spcBef>
                <a:spcPts val="0"/>
              </a:spcBef>
              <a:spcAft>
                <a:spcPts val="0"/>
              </a:spcAft>
              <a:buSzPts val="3000"/>
              <a:buFont typeface="Roboto"/>
              <a:buNone/>
              <a:defRPr sz="3000">
                <a:latin typeface="Roboto"/>
                <a:ea typeface="Roboto"/>
                <a:cs typeface="Roboto"/>
                <a:sym typeface="Roboto"/>
              </a:defRPr>
            </a:lvl6pPr>
            <a:lvl7pPr lvl="6" rtl="0" algn="l">
              <a:lnSpc>
                <a:spcPct val="90000"/>
              </a:lnSpc>
              <a:spcBef>
                <a:spcPts val="0"/>
              </a:spcBef>
              <a:spcAft>
                <a:spcPts val="0"/>
              </a:spcAft>
              <a:buSzPts val="3000"/>
              <a:buFont typeface="Roboto"/>
              <a:buNone/>
              <a:defRPr sz="3000">
                <a:latin typeface="Roboto"/>
                <a:ea typeface="Roboto"/>
                <a:cs typeface="Roboto"/>
                <a:sym typeface="Roboto"/>
              </a:defRPr>
            </a:lvl7pPr>
            <a:lvl8pPr lvl="7" rtl="0" algn="l">
              <a:lnSpc>
                <a:spcPct val="90000"/>
              </a:lnSpc>
              <a:spcBef>
                <a:spcPts val="0"/>
              </a:spcBef>
              <a:spcAft>
                <a:spcPts val="0"/>
              </a:spcAft>
              <a:buSzPts val="3000"/>
              <a:buFont typeface="Roboto"/>
              <a:buNone/>
              <a:defRPr sz="3000">
                <a:latin typeface="Roboto"/>
                <a:ea typeface="Roboto"/>
                <a:cs typeface="Roboto"/>
                <a:sym typeface="Roboto"/>
              </a:defRPr>
            </a:lvl8pPr>
            <a:lvl9pPr lvl="8" rtl="0" algn="l">
              <a:lnSpc>
                <a:spcPct val="90000"/>
              </a:lnSpc>
              <a:spcBef>
                <a:spcPts val="0"/>
              </a:spcBef>
              <a:spcAft>
                <a:spcPts val="0"/>
              </a:spcAft>
              <a:buSzPts val="3000"/>
              <a:buFont typeface="Roboto"/>
              <a:buNone/>
              <a:defRPr sz="3000">
                <a:latin typeface="Roboto"/>
                <a:ea typeface="Roboto"/>
                <a:cs typeface="Roboto"/>
                <a:sym typeface="Roboto"/>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theme" Target="../theme/theme3.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7.png"/><Relationship Id="rId3" Type="http://schemas.openxmlformats.org/officeDocument/2006/relationships/image" Target="../media/image13.png"/><Relationship Id="rId4" Type="http://schemas.openxmlformats.org/officeDocument/2006/relationships/slideLayout" Target="../slideLayouts/slideLayout7.xml"/><Relationship Id="rId9" Type="http://schemas.openxmlformats.org/officeDocument/2006/relationships/theme" Target="../theme/theme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5.png"/><Relationship Id="rId3" Type="http://schemas.openxmlformats.org/officeDocument/2006/relationships/image" Target="../media/image15.png"/><Relationship Id="rId4" Type="http://schemas.openxmlformats.org/officeDocument/2006/relationships/slideLayout" Target="../slideLayouts/slideLayout12.xml"/><Relationship Id="rId10" Type="http://schemas.openxmlformats.org/officeDocument/2006/relationships/theme" Target="../theme/theme1.xml"/><Relationship Id="rId9" Type="http://schemas.openxmlformats.org/officeDocument/2006/relationships/slideLayout" Target="../slideLayouts/slideLayout17.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 name="Shape 6"/>
        <p:cNvGrpSpPr/>
        <p:nvPr/>
      </p:nvGrpSpPr>
      <p:grpSpPr>
        <a:xfrm>
          <a:off x="0" y="0"/>
          <a:ext cx="0" cy="0"/>
          <a:chOff x="0" y="0"/>
          <a:chExt cx="0" cy="0"/>
        </a:xfrm>
      </p:grpSpPr>
      <p:pic>
        <p:nvPicPr>
          <p:cNvPr id="7" name="Google Shape;7;p33"/>
          <p:cNvPicPr preferRelativeResize="0"/>
          <p:nvPr/>
        </p:nvPicPr>
        <p:blipFill rotWithShape="1">
          <a:blip r:embed="rId1">
            <a:alphaModFix/>
          </a:blip>
          <a:srcRect b="0" l="0" r="0" t="0"/>
          <a:stretch/>
        </p:blipFill>
        <p:spPr>
          <a:xfrm>
            <a:off x="0" y="1"/>
            <a:ext cx="12192000" cy="6858000"/>
          </a:xfrm>
          <a:prstGeom prst="rect">
            <a:avLst/>
          </a:prstGeom>
          <a:noFill/>
          <a:ln>
            <a:noFill/>
          </a:ln>
        </p:spPr>
      </p:pic>
      <p:sp>
        <p:nvSpPr>
          <p:cNvPr id="8" name="Google Shape;8;p33"/>
          <p:cNvSpPr txBox="1"/>
          <p:nvPr>
            <p:ph type="title"/>
          </p:nvPr>
        </p:nvSpPr>
        <p:spPr>
          <a:xfrm>
            <a:off x="838200" y="363538"/>
            <a:ext cx="10515600" cy="132715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3600" u="none" cap="none" strike="noStrike">
                <a:solidFill>
                  <a:schemeClr val="dk1"/>
                </a:solidFill>
                <a:latin typeface="Arial"/>
                <a:ea typeface="Arial"/>
                <a:cs typeface="Arial"/>
                <a:sym typeface="Arial"/>
              </a:defRPr>
            </a:lvl1pPr>
            <a:lvl2pPr lvl="1"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2pPr>
            <a:lvl3pPr lvl="2"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3pPr>
            <a:lvl4pPr lvl="3"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4pPr>
            <a:lvl5pPr lvl="4"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5pPr>
            <a:lvl6pPr lvl="5"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6pPr>
            <a:lvl7pPr lvl="6"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7pPr>
            <a:lvl8pPr lvl="7"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8pPr>
            <a:lvl9pPr lvl="8"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9pPr>
          </a:lstStyle>
          <a:p/>
        </p:txBody>
      </p:sp>
      <p:sp>
        <p:nvSpPr>
          <p:cNvPr id="9" name="Google Shape;9;p33"/>
          <p:cNvSpPr txBox="1"/>
          <p:nvPr>
            <p:ph idx="1" type="body"/>
          </p:nvPr>
        </p:nvSpPr>
        <p:spPr>
          <a:xfrm>
            <a:off x="838200" y="1824038"/>
            <a:ext cx="10515600" cy="435292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38645" lvl="5" marL="2743200" marR="0" rtl="0" algn="l">
              <a:lnSpc>
                <a:spcPct val="90000"/>
              </a:lnSpc>
              <a:spcBef>
                <a:spcPts val="500"/>
              </a:spcBef>
              <a:spcAft>
                <a:spcPts val="0"/>
              </a:spcAft>
              <a:buClr>
                <a:schemeClr val="dk1"/>
              </a:buClr>
              <a:buSzPts val="1733"/>
              <a:buFont typeface="Arial"/>
              <a:buChar char="•"/>
              <a:defRPr b="0" i="0" sz="1733" u="none" cap="none" strike="noStrike">
                <a:solidFill>
                  <a:schemeClr val="dk1"/>
                </a:solidFill>
                <a:latin typeface="Arial"/>
                <a:ea typeface="Arial"/>
                <a:cs typeface="Arial"/>
                <a:sym typeface="Arial"/>
              </a:defRPr>
            </a:lvl6pPr>
            <a:lvl7pPr indent="-338645" lvl="6" marL="3200400" marR="0" rtl="0" algn="l">
              <a:lnSpc>
                <a:spcPct val="90000"/>
              </a:lnSpc>
              <a:spcBef>
                <a:spcPts val="500"/>
              </a:spcBef>
              <a:spcAft>
                <a:spcPts val="0"/>
              </a:spcAft>
              <a:buClr>
                <a:schemeClr val="dk1"/>
              </a:buClr>
              <a:buSzPts val="1733"/>
              <a:buFont typeface="Arial"/>
              <a:buChar char="•"/>
              <a:defRPr b="0" i="0" sz="1733" u="none" cap="none" strike="noStrike">
                <a:solidFill>
                  <a:schemeClr val="dk1"/>
                </a:solidFill>
                <a:latin typeface="Arial"/>
                <a:ea typeface="Arial"/>
                <a:cs typeface="Arial"/>
                <a:sym typeface="Arial"/>
              </a:defRPr>
            </a:lvl7pPr>
            <a:lvl8pPr indent="-338645" lvl="7" marL="3657600" marR="0" rtl="0" algn="l">
              <a:lnSpc>
                <a:spcPct val="90000"/>
              </a:lnSpc>
              <a:spcBef>
                <a:spcPts val="500"/>
              </a:spcBef>
              <a:spcAft>
                <a:spcPts val="0"/>
              </a:spcAft>
              <a:buClr>
                <a:schemeClr val="dk1"/>
              </a:buClr>
              <a:buSzPts val="1733"/>
              <a:buFont typeface="Arial"/>
              <a:buChar char="•"/>
              <a:defRPr b="0" i="0" sz="1733" u="none" cap="none" strike="noStrike">
                <a:solidFill>
                  <a:schemeClr val="dk1"/>
                </a:solidFill>
                <a:latin typeface="Arial"/>
                <a:ea typeface="Arial"/>
                <a:cs typeface="Arial"/>
                <a:sym typeface="Arial"/>
              </a:defRPr>
            </a:lvl8pPr>
            <a:lvl9pPr indent="-338645" lvl="8" marL="4114800" marR="0" rtl="0" algn="l">
              <a:lnSpc>
                <a:spcPct val="90000"/>
              </a:lnSpc>
              <a:spcBef>
                <a:spcPts val="500"/>
              </a:spcBef>
              <a:spcAft>
                <a:spcPts val="0"/>
              </a:spcAft>
              <a:buClr>
                <a:schemeClr val="dk1"/>
              </a:buClr>
              <a:buSzPts val="1733"/>
              <a:buFont typeface="Arial"/>
              <a:buChar char="•"/>
              <a:defRPr b="0" i="0" sz="1733" u="none" cap="none" strike="noStrike">
                <a:solidFill>
                  <a:schemeClr val="dk1"/>
                </a:solidFill>
                <a:latin typeface="Arial"/>
                <a:ea typeface="Arial"/>
                <a:cs typeface="Arial"/>
                <a:sym typeface="Arial"/>
              </a:defRPr>
            </a:lvl9pPr>
          </a:lstStyle>
          <a:p/>
        </p:txBody>
      </p:sp>
      <p:sp>
        <p:nvSpPr>
          <p:cNvPr id="10" name="Google Shape;10;p33"/>
          <p:cNvSpPr txBox="1"/>
          <p:nvPr>
            <p:ph idx="12" type="sldNum"/>
          </p:nvPr>
        </p:nvSpPr>
        <p:spPr>
          <a:xfrm>
            <a:off x="8610600" y="6482667"/>
            <a:ext cx="2743200" cy="36671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98989"/>
                </a:solidFill>
                <a:latin typeface="Arial"/>
                <a:ea typeface="Arial"/>
                <a:cs typeface="Arial"/>
                <a:sym typeface="Arial"/>
              </a:defRPr>
            </a:lvl1pPr>
            <a:lvl2pPr indent="0" lvl="1" marL="0" marR="0" rtl="0" algn="r">
              <a:spcBef>
                <a:spcPts val="0"/>
              </a:spcBef>
              <a:buNone/>
              <a:defRPr b="0" i="0" sz="1200" u="none" cap="none" strike="noStrike">
                <a:solidFill>
                  <a:srgbClr val="898989"/>
                </a:solidFill>
                <a:latin typeface="Arial"/>
                <a:ea typeface="Arial"/>
                <a:cs typeface="Arial"/>
                <a:sym typeface="Arial"/>
              </a:defRPr>
            </a:lvl2pPr>
            <a:lvl3pPr indent="0" lvl="2" marL="0" marR="0" rtl="0" algn="r">
              <a:spcBef>
                <a:spcPts val="0"/>
              </a:spcBef>
              <a:buNone/>
              <a:defRPr b="0" i="0" sz="1200" u="none" cap="none" strike="noStrike">
                <a:solidFill>
                  <a:srgbClr val="898989"/>
                </a:solidFill>
                <a:latin typeface="Arial"/>
                <a:ea typeface="Arial"/>
                <a:cs typeface="Arial"/>
                <a:sym typeface="Arial"/>
              </a:defRPr>
            </a:lvl3pPr>
            <a:lvl4pPr indent="0" lvl="3" marL="0" marR="0" rtl="0" algn="r">
              <a:spcBef>
                <a:spcPts val="0"/>
              </a:spcBef>
              <a:buNone/>
              <a:defRPr b="0" i="0" sz="1200" u="none" cap="none" strike="noStrike">
                <a:solidFill>
                  <a:srgbClr val="898989"/>
                </a:solidFill>
                <a:latin typeface="Arial"/>
                <a:ea typeface="Arial"/>
                <a:cs typeface="Arial"/>
                <a:sym typeface="Arial"/>
              </a:defRPr>
            </a:lvl4pPr>
            <a:lvl5pPr indent="0" lvl="4" marL="0" marR="0" rtl="0" algn="r">
              <a:spcBef>
                <a:spcPts val="0"/>
              </a:spcBef>
              <a:buNone/>
              <a:defRPr b="0" i="0" sz="1200" u="none" cap="none" strike="noStrike">
                <a:solidFill>
                  <a:srgbClr val="898989"/>
                </a:solidFill>
                <a:latin typeface="Arial"/>
                <a:ea typeface="Arial"/>
                <a:cs typeface="Arial"/>
                <a:sym typeface="Arial"/>
              </a:defRPr>
            </a:lvl5pPr>
            <a:lvl6pPr indent="0" lvl="5" marL="0" marR="0" rtl="0" algn="r">
              <a:spcBef>
                <a:spcPts val="0"/>
              </a:spcBef>
              <a:buNone/>
              <a:defRPr b="0" i="0" sz="1200" u="none" cap="none" strike="noStrike">
                <a:solidFill>
                  <a:srgbClr val="898989"/>
                </a:solidFill>
                <a:latin typeface="Arial"/>
                <a:ea typeface="Arial"/>
                <a:cs typeface="Arial"/>
                <a:sym typeface="Arial"/>
              </a:defRPr>
            </a:lvl6pPr>
            <a:lvl7pPr indent="0" lvl="6" marL="0" marR="0" rtl="0" algn="r">
              <a:spcBef>
                <a:spcPts val="0"/>
              </a:spcBef>
              <a:buNone/>
              <a:defRPr b="0" i="0" sz="1200" u="none" cap="none" strike="noStrike">
                <a:solidFill>
                  <a:srgbClr val="898989"/>
                </a:solidFill>
                <a:latin typeface="Arial"/>
                <a:ea typeface="Arial"/>
                <a:cs typeface="Arial"/>
                <a:sym typeface="Arial"/>
              </a:defRPr>
            </a:lvl7pPr>
            <a:lvl8pPr indent="0" lvl="7" marL="0" marR="0" rtl="0" algn="r">
              <a:spcBef>
                <a:spcPts val="0"/>
              </a:spcBef>
              <a:buNone/>
              <a:defRPr b="0" i="0" sz="1200" u="none" cap="none" strike="noStrike">
                <a:solidFill>
                  <a:srgbClr val="898989"/>
                </a:solidFill>
                <a:latin typeface="Arial"/>
                <a:ea typeface="Arial"/>
                <a:cs typeface="Arial"/>
                <a:sym typeface="Arial"/>
              </a:defRPr>
            </a:lvl8pPr>
            <a:lvl9pPr indent="0" lvl="8" marL="0" marR="0" rtl="0" algn="r">
              <a:spcBef>
                <a:spcPts val="0"/>
              </a:spcBef>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1" name="Google Shape;11;p33"/>
          <p:cNvPicPr preferRelativeResize="0"/>
          <p:nvPr/>
        </p:nvPicPr>
        <p:blipFill rotWithShape="1">
          <a:blip r:embed="rId2">
            <a:alphaModFix/>
          </a:blip>
          <a:srcRect b="0" l="0" r="0" t="0"/>
          <a:stretch/>
        </p:blipFill>
        <p:spPr>
          <a:xfrm rot="5400000">
            <a:off x="10532394" y="1944335"/>
            <a:ext cx="4298019" cy="409351"/>
          </a:xfrm>
          <a:prstGeom prst="rect">
            <a:avLst/>
          </a:prstGeom>
          <a:noFill/>
          <a:ln>
            <a:noFill/>
          </a:ln>
        </p:spPr>
      </p:pic>
      <p:sp>
        <p:nvSpPr>
          <p:cNvPr id="12" name="Google Shape;12;p33"/>
          <p:cNvSpPr txBox="1"/>
          <p:nvPr/>
        </p:nvSpPr>
        <p:spPr>
          <a:xfrm>
            <a:off x="3559604" y="6502312"/>
            <a:ext cx="5052251"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solidFill>
                  <a:srgbClr val="808080"/>
                </a:solidFill>
                <a:latin typeface="Times New Roman"/>
                <a:ea typeface="Times New Roman"/>
                <a:cs typeface="Times New Roman"/>
                <a:sym typeface="Times New Roman"/>
              </a:rPr>
              <a:t>Copyright © 2020 Tencent, Inc. and/or its affiliates. All rights reserved. </a:t>
            </a:r>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1" name="Shape 31"/>
        <p:cNvGrpSpPr/>
        <p:nvPr/>
      </p:nvGrpSpPr>
      <p:grpSpPr>
        <a:xfrm>
          <a:off x="0" y="0"/>
          <a:ext cx="0" cy="0"/>
          <a:chOff x="0" y="0"/>
          <a:chExt cx="0" cy="0"/>
        </a:xfrm>
      </p:grpSpPr>
      <p:pic>
        <p:nvPicPr>
          <p:cNvPr id="32" name="Google Shape;32;gb84628a04a_0_51"/>
          <p:cNvPicPr preferRelativeResize="0"/>
          <p:nvPr/>
        </p:nvPicPr>
        <p:blipFill rotWithShape="1">
          <a:blip r:embed="rId1">
            <a:alphaModFix/>
          </a:blip>
          <a:srcRect b="0" l="0" r="0" t="0"/>
          <a:stretch/>
        </p:blipFill>
        <p:spPr>
          <a:xfrm>
            <a:off x="0" y="1"/>
            <a:ext cx="12190474" cy="6857141"/>
          </a:xfrm>
          <a:prstGeom prst="rect">
            <a:avLst/>
          </a:prstGeom>
          <a:noFill/>
          <a:ln>
            <a:noFill/>
          </a:ln>
        </p:spPr>
      </p:pic>
      <p:sp>
        <p:nvSpPr>
          <p:cNvPr id="33" name="Google Shape;33;gb84628a04a_0_51"/>
          <p:cNvSpPr txBox="1"/>
          <p:nvPr>
            <p:ph type="title"/>
          </p:nvPr>
        </p:nvSpPr>
        <p:spPr>
          <a:xfrm>
            <a:off x="838195" y="413749"/>
            <a:ext cx="9821100" cy="4824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SzPts val="3000"/>
              <a:buFont typeface="Roboto"/>
              <a:buNone/>
              <a:defRPr b="1" sz="3000">
                <a:solidFill>
                  <a:srgbClr val="00A4FF"/>
                </a:solidFill>
                <a:latin typeface="Roboto"/>
                <a:ea typeface="Roboto"/>
                <a:cs typeface="Roboto"/>
                <a:sym typeface="Roboto"/>
              </a:defRPr>
            </a:lvl1pPr>
            <a:lvl2pPr lvl="1" rtl="0" algn="l">
              <a:lnSpc>
                <a:spcPct val="90000"/>
              </a:lnSpc>
              <a:spcBef>
                <a:spcPts val="0"/>
              </a:spcBef>
              <a:spcAft>
                <a:spcPts val="0"/>
              </a:spcAft>
              <a:buSzPts val="3000"/>
              <a:buFont typeface="Roboto"/>
              <a:buNone/>
              <a:defRPr sz="3000">
                <a:latin typeface="Roboto"/>
                <a:ea typeface="Roboto"/>
                <a:cs typeface="Roboto"/>
                <a:sym typeface="Roboto"/>
              </a:defRPr>
            </a:lvl2pPr>
            <a:lvl3pPr lvl="2" rtl="0" algn="l">
              <a:lnSpc>
                <a:spcPct val="90000"/>
              </a:lnSpc>
              <a:spcBef>
                <a:spcPts val="0"/>
              </a:spcBef>
              <a:spcAft>
                <a:spcPts val="0"/>
              </a:spcAft>
              <a:buSzPts val="3000"/>
              <a:buFont typeface="Roboto"/>
              <a:buNone/>
              <a:defRPr sz="3000">
                <a:latin typeface="Roboto"/>
                <a:ea typeface="Roboto"/>
                <a:cs typeface="Roboto"/>
                <a:sym typeface="Roboto"/>
              </a:defRPr>
            </a:lvl3pPr>
            <a:lvl4pPr lvl="3" rtl="0" algn="l">
              <a:lnSpc>
                <a:spcPct val="90000"/>
              </a:lnSpc>
              <a:spcBef>
                <a:spcPts val="0"/>
              </a:spcBef>
              <a:spcAft>
                <a:spcPts val="0"/>
              </a:spcAft>
              <a:buSzPts val="3000"/>
              <a:buFont typeface="Roboto"/>
              <a:buNone/>
              <a:defRPr sz="3000">
                <a:latin typeface="Roboto"/>
                <a:ea typeface="Roboto"/>
                <a:cs typeface="Roboto"/>
                <a:sym typeface="Roboto"/>
              </a:defRPr>
            </a:lvl4pPr>
            <a:lvl5pPr lvl="4" rtl="0" algn="l">
              <a:lnSpc>
                <a:spcPct val="90000"/>
              </a:lnSpc>
              <a:spcBef>
                <a:spcPts val="0"/>
              </a:spcBef>
              <a:spcAft>
                <a:spcPts val="0"/>
              </a:spcAft>
              <a:buSzPts val="3000"/>
              <a:buFont typeface="Roboto"/>
              <a:buNone/>
              <a:defRPr sz="3000">
                <a:latin typeface="Roboto"/>
                <a:ea typeface="Roboto"/>
                <a:cs typeface="Roboto"/>
                <a:sym typeface="Roboto"/>
              </a:defRPr>
            </a:lvl5pPr>
            <a:lvl6pPr lvl="5" rtl="0" algn="l">
              <a:lnSpc>
                <a:spcPct val="90000"/>
              </a:lnSpc>
              <a:spcBef>
                <a:spcPts val="0"/>
              </a:spcBef>
              <a:spcAft>
                <a:spcPts val="0"/>
              </a:spcAft>
              <a:buSzPts val="3000"/>
              <a:buFont typeface="Roboto"/>
              <a:buNone/>
              <a:defRPr sz="3000">
                <a:latin typeface="Roboto"/>
                <a:ea typeface="Roboto"/>
                <a:cs typeface="Roboto"/>
                <a:sym typeface="Roboto"/>
              </a:defRPr>
            </a:lvl6pPr>
            <a:lvl7pPr lvl="6" rtl="0" algn="l">
              <a:lnSpc>
                <a:spcPct val="90000"/>
              </a:lnSpc>
              <a:spcBef>
                <a:spcPts val="0"/>
              </a:spcBef>
              <a:spcAft>
                <a:spcPts val="0"/>
              </a:spcAft>
              <a:buSzPts val="3000"/>
              <a:buFont typeface="Roboto"/>
              <a:buNone/>
              <a:defRPr sz="3000">
                <a:latin typeface="Roboto"/>
                <a:ea typeface="Roboto"/>
                <a:cs typeface="Roboto"/>
                <a:sym typeface="Roboto"/>
              </a:defRPr>
            </a:lvl7pPr>
            <a:lvl8pPr lvl="7" rtl="0" algn="l">
              <a:lnSpc>
                <a:spcPct val="90000"/>
              </a:lnSpc>
              <a:spcBef>
                <a:spcPts val="0"/>
              </a:spcBef>
              <a:spcAft>
                <a:spcPts val="0"/>
              </a:spcAft>
              <a:buSzPts val="3000"/>
              <a:buFont typeface="Roboto"/>
              <a:buNone/>
              <a:defRPr sz="3000">
                <a:latin typeface="Roboto"/>
                <a:ea typeface="Roboto"/>
                <a:cs typeface="Roboto"/>
                <a:sym typeface="Roboto"/>
              </a:defRPr>
            </a:lvl8pPr>
            <a:lvl9pPr lvl="8" rtl="0" algn="l">
              <a:lnSpc>
                <a:spcPct val="90000"/>
              </a:lnSpc>
              <a:spcBef>
                <a:spcPts val="0"/>
              </a:spcBef>
              <a:spcAft>
                <a:spcPts val="0"/>
              </a:spcAft>
              <a:buSzPts val="3000"/>
              <a:buFont typeface="Roboto"/>
              <a:buNone/>
              <a:defRPr sz="3000">
                <a:latin typeface="Roboto"/>
                <a:ea typeface="Roboto"/>
                <a:cs typeface="Roboto"/>
                <a:sym typeface="Roboto"/>
              </a:defRPr>
            </a:lvl9pPr>
          </a:lstStyle>
          <a:p/>
        </p:txBody>
      </p:sp>
      <p:sp>
        <p:nvSpPr>
          <p:cNvPr id="34" name="Google Shape;34;gb84628a04a_0_51"/>
          <p:cNvSpPr txBox="1"/>
          <p:nvPr>
            <p:ph idx="1" type="body"/>
          </p:nvPr>
        </p:nvSpPr>
        <p:spPr>
          <a:xfrm>
            <a:off x="838200" y="1824038"/>
            <a:ext cx="10515600" cy="4353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36550" lvl="5" marL="27432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6pPr>
            <a:lvl7pPr indent="-336550" lvl="6" marL="32004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7pPr>
            <a:lvl8pPr indent="-336550" lvl="7" marL="36576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8pPr>
            <a:lvl9pPr indent="-336550" lvl="8" marL="41148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9pPr>
          </a:lstStyle>
          <a:p/>
        </p:txBody>
      </p:sp>
      <p:sp>
        <p:nvSpPr>
          <p:cNvPr id="35" name="Google Shape;35;gb84628a04a_0_51"/>
          <p:cNvSpPr txBox="1"/>
          <p:nvPr>
            <p:ph idx="12" type="sldNum"/>
          </p:nvPr>
        </p:nvSpPr>
        <p:spPr>
          <a:xfrm>
            <a:off x="8610600" y="6482667"/>
            <a:ext cx="2743200" cy="36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6" name="Google Shape;36;gb84628a04a_0_51"/>
          <p:cNvPicPr preferRelativeResize="0"/>
          <p:nvPr/>
        </p:nvPicPr>
        <p:blipFill rotWithShape="1">
          <a:blip r:embed="rId2">
            <a:alphaModFix/>
          </a:blip>
          <a:srcRect b="0" l="0" r="0" t="0"/>
          <a:stretch/>
        </p:blipFill>
        <p:spPr>
          <a:xfrm rot="5400000">
            <a:off x="10532688" y="1944092"/>
            <a:ext cx="4297482" cy="409300"/>
          </a:xfrm>
          <a:prstGeom prst="rect">
            <a:avLst/>
          </a:prstGeom>
          <a:noFill/>
          <a:ln>
            <a:noFill/>
          </a:ln>
        </p:spPr>
      </p:pic>
      <p:sp>
        <p:nvSpPr>
          <p:cNvPr id="37" name="Google Shape;37;gb84628a04a_0_51"/>
          <p:cNvSpPr txBox="1"/>
          <p:nvPr/>
        </p:nvSpPr>
        <p:spPr>
          <a:xfrm>
            <a:off x="3719736" y="6482717"/>
            <a:ext cx="4752600" cy="366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1000">
                <a:latin typeface="Roboto"/>
                <a:ea typeface="Roboto"/>
                <a:cs typeface="Roboto"/>
                <a:sym typeface="Roboto"/>
              </a:rPr>
              <a:t>Copyright 2021 Tencent, Inc. or its affiliates. All rights reserved.</a:t>
            </a:r>
            <a:endParaRPr sz="1000">
              <a:latin typeface="Roboto"/>
              <a:ea typeface="Roboto"/>
              <a:cs typeface="Roboto"/>
              <a:sym typeface="Roboto"/>
            </a:endParaRPr>
          </a:p>
        </p:txBody>
      </p:sp>
      <p:pic>
        <p:nvPicPr>
          <p:cNvPr id="38" name="Google Shape;38;gb84628a04a_0_51"/>
          <p:cNvPicPr preferRelativeResize="0"/>
          <p:nvPr/>
        </p:nvPicPr>
        <p:blipFill>
          <a:blip r:embed="rId3">
            <a:alphaModFix/>
          </a:blip>
          <a:stretch>
            <a:fillRect/>
          </a:stretch>
        </p:blipFill>
        <p:spPr>
          <a:xfrm>
            <a:off x="11457576" y="354931"/>
            <a:ext cx="409299" cy="54947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6" r:id="rId4"/>
    <p:sldLayoutId id="2147483657" r:id="rId5"/>
    <p:sldLayoutId id="2147483658" r:id="rId6"/>
    <p:sldLayoutId id="2147483659" r:id="rId7"/>
    <p:sldLayoutId id="2147483660"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1" name="Shape 71"/>
        <p:cNvGrpSpPr/>
        <p:nvPr/>
      </p:nvGrpSpPr>
      <p:grpSpPr>
        <a:xfrm>
          <a:off x="0" y="0"/>
          <a:ext cx="0" cy="0"/>
          <a:chOff x="0" y="0"/>
          <a:chExt cx="0" cy="0"/>
        </a:xfrm>
      </p:grpSpPr>
      <p:sp>
        <p:nvSpPr>
          <p:cNvPr id="72" name="Google Shape;72;gb84628a04a_6_612"/>
          <p:cNvSpPr txBox="1"/>
          <p:nvPr/>
        </p:nvSpPr>
        <p:spPr>
          <a:xfrm>
            <a:off x="3719736" y="6482717"/>
            <a:ext cx="4752600" cy="366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1000">
                <a:latin typeface="Roboto"/>
                <a:ea typeface="Roboto"/>
                <a:cs typeface="Roboto"/>
                <a:sym typeface="Roboto"/>
              </a:rPr>
              <a:t>Copyright 2021 Tencent, Inc. or its affiliates. All rights reserved.</a:t>
            </a:r>
            <a:endParaRPr sz="1000">
              <a:latin typeface="Roboto"/>
              <a:ea typeface="Roboto"/>
              <a:cs typeface="Roboto"/>
              <a:sym typeface="Roboto"/>
            </a:endParaRPr>
          </a:p>
        </p:txBody>
      </p:sp>
      <p:sp>
        <p:nvSpPr>
          <p:cNvPr id="73" name="Google Shape;73;gb84628a04a_6_612"/>
          <p:cNvSpPr txBox="1"/>
          <p:nvPr/>
        </p:nvSpPr>
        <p:spPr>
          <a:xfrm>
            <a:off x="3719736" y="6482717"/>
            <a:ext cx="4752600" cy="366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1000">
                <a:latin typeface="Roboto"/>
                <a:ea typeface="Roboto"/>
                <a:cs typeface="Roboto"/>
                <a:sym typeface="Roboto"/>
              </a:rPr>
              <a:t>Copyright 2021 Tencent, Inc. or its affiliates. All rights reserved.</a:t>
            </a:r>
            <a:endParaRPr sz="1000">
              <a:latin typeface="Roboto"/>
              <a:ea typeface="Roboto"/>
              <a:cs typeface="Roboto"/>
              <a:sym typeface="Roboto"/>
            </a:endParaRPr>
          </a:p>
        </p:txBody>
      </p:sp>
      <p:pic>
        <p:nvPicPr>
          <p:cNvPr id="74" name="Google Shape;74;gb84628a04a_6_612"/>
          <p:cNvPicPr preferRelativeResize="0"/>
          <p:nvPr/>
        </p:nvPicPr>
        <p:blipFill rotWithShape="1">
          <a:blip r:embed="rId1">
            <a:alphaModFix/>
          </a:blip>
          <a:srcRect b="0" l="0" r="0" t="0"/>
          <a:stretch/>
        </p:blipFill>
        <p:spPr>
          <a:xfrm>
            <a:off x="0" y="1"/>
            <a:ext cx="12190474" cy="6857141"/>
          </a:xfrm>
          <a:prstGeom prst="rect">
            <a:avLst/>
          </a:prstGeom>
          <a:noFill/>
          <a:ln>
            <a:noFill/>
          </a:ln>
        </p:spPr>
      </p:pic>
      <p:sp>
        <p:nvSpPr>
          <p:cNvPr id="75" name="Google Shape;75;gb84628a04a_6_612"/>
          <p:cNvSpPr txBox="1"/>
          <p:nvPr>
            <p:ph type="title"/>
          </p:nvPr>
        </p:nvSpPr>
        <p:spPr>
          <a:xfrm>
            <a:off x="838195" y="363538"/>
            <a:ext cx="10515600" cy="52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3000"/>
              <a:buFont typeface="Roboto"/>
              <a:buNone/>
              <a:defRPr b="1" i="0" sz="3000" u="none" cap="none" strike="noStrike">
                <a:solidFill>
                  <a:schemeClr val="dk1"/>
                </a:solidFill>
                <a:latin typeface="Roboto"/>
                <a:ea typeface="Roboto"/>
                <a:cs typeface="Roboto"/>
                <a:sym typeface="Roboto"/>
              </a:defRPr>
            </a:lvl1pPr>
            <a:lvl2pPr lvl="1"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2pPr>
            <a:lvl3pPr lvl="2"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3pPr>
            <a:lvl4pPr lvl="3"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4pPr>
            <a:lvl5pPr lvl="4"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5pPr>
            <a:lvl6pPr lvl="5"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6pPr>
            <a:lvl7pPr lvl="6"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7pPr>
            <a:lvl8pPr lvl="7"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8pPr>
            <a:lvl9pPr lvl="8"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9pPr>
          </a:lstStyle>
          <a:p/>
        </p:txBody>
      </p:sp>
      <p:sp>
        <p:nvSpPr>
          <p:cNvPr id="76" name="Google Shape;76;gb84628a04a_6_612"/>
          <p:cNvSpPr txBox="1"/>
          <p:nvPr>
            <p:ph idx="1" type="body"/>
          </p:nvPr>
        </p:nvSpPr>
        <p:spPr>
          <a:xfrm>
            <a:off x="838200" y="1824038"/>
            <a:ext cx="10515600" cy="4353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36550" lvl="5" marL="27432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6pPr>
            <a:lvl7pPr indent="-336550" lvl="6" marL="32004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7pPr>
            <a:lvl8pPr indent="-336550" lvl="7" marL="36576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8pPr>
            <a:lvl9pPr indent="-336550" lvl="8" marL="41148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9pPr>
          </a:lstStyle>
          <a:p/>
        </p:txBody>
      </p:sp>
      <p:sp>
        <p:nvSpPr>
          <p:cNvPr id="77" name="Google Shape;77;gb84628a04a_6_612"/>
          <p:cNvSpPr txBox="1"/>
          <p:nvPr>
            <p:ph idx="10" type="dt"/>
          </p:nvPr>
        </p:nvSpPr>
        <p:spPr>
          <a:xfrm>
            <a:off x="838200" y="6482667"/>
            <a:ext cx="2743200" cy="366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8" name="Google Shape;78;gb84628a04a_6_612"/>
          <p:cNvSpPr txBox="1"/>
          <p:nvPr>
            <p:ph idx="11" type="ftr"/>
          </p:nvPr>
        </p:nvSpPr>
        <p:spPr>
          <a:xfrm>
            <a:off x="3719748" y="6482667"/>
            <a:ext cx="4752600" cy="366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9" name="Google Shape;79;gb84628a04a_6_612"/>
          <p:cNvSpPr txBox="1"/>
          <p:nvPr>
            <p:ph idx="12" type="sldNum"/>
          </p:nvPr>
        </p:nvSpPr>
        <p:spPr>
          <a:xfrm>
            <a:off x="8610600" y="6482667"/>
            <a:ext cx="2743200" cy="366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98989"/>
                </a:solidFill>
                <a:latin typeface="Arial"/>
                <a:ea typeface="Arial"/>
                <a:cs typeface="Arial"/>
                <a:sym typeface="Arial"/>
              </a:defRPr>
            </a:lvl1pPr>
            <a:lvl2pPr indent="0" lvl="1" marL="0" marR="0" rtl="0" algn="r">
              <a:spcBef>
                <a:spcPts val="0"/>
              </a:spcBef>
              <a:buNone/>
              <a:defRPr b="0" i="0" sz="1200" u="none" cap="none" strike="noStrike">
                <a:solidFill>
                  <a:srgbClr val="898989"/>
                </a:solidFill>
                <a:latin typeface="Arial"/>
                <a:ea typeface="Arial"/>
                <a:cs typeface="Arial"/>
                <a:sym typeface="Arial"/>
              </a:defRPr>
            </a:lvl2pPr>
            <a:lvl3pPr indent="0" lvl="2" marL="0" marR="0" rtl="0" algn="r">
              <a:spcBef>
                <a:spcPts val="0"/>
              </a:spcBef>
              <a:buNone/>
              <a:defRPr b="0" i="0" sz="1200" u="none" cap="none" strike="noStrike">
                <a:solidFill>
                  <a:srgbClr val="898989"/>
                </a:solidFill>
                <a:latin typeface="Arial"/>
                <a:ea typeface="Arial"/>
                <a:cs typeface="Arial"/>
                <a:sym typeface="Arial"/>
              </a:defRPr>
            </a:lvl3pPr>
            <a:lvl4pPr indent="0" lvl="3" marL="0" marR="0" rtl="0" algn="r">
              <a:spcBef>
                <a:spcPts val="0"/>
              </a:spcBef>
              <a:buNone/>
              <a:defRPr b="0" i="0" sz="1200" u="none" cap="none" strike="noStrike">
                <a:solidFill>
                  <a:srgbClr val="898989"/>
                </a:solidFill>
                <a:latin typeface="Arial"/>
                <a:ea typeface="Arial"/>
                <a:cs typeface="Arial"/>
                <a:sym typeface="Arial"/>
              </a:defRPr>
            </a:lvl4pPr>
            <a:lvl5pPr indent="0" lvl="4" marL="0" marR="0" rtl="0" algn="r">
              <a:spcBef>
                <a:spcPts val="0"/>
              </a:spcBef>
              <a:buNone/>
              <a:defRPr b="0" i="0" sz="1200" u="none" cap="none" strike="noStrike">
                <a:solidFill>
                  <a:srgbClr val="898989"/>
                </a:solidFill>
                <a:latin typeface="Arial"/>
                <a:ea typeface="Arial"/>
                <a:cs typeface="Arial"/>
                <a:sym typeface="Arial"/>
              </a:defRPr>
            </a:lvl5pPr>
            <a:lvl6pPr indent="0" lvl="5" marL="0" marR="0" rtl="0" algn="r">
              <a:spcBef>
                <a:spcPts val="0"/>
              </a:spcBef>
              <a:buNone/>
              <a:defRPr b="0" i="0" sz="1200" u="none" cap="none" strike="noStrike">
                <a:solidFill>
                  <a:srgbClr val="898989"/>
                </a:solidFill>
                <a:latin typeface="Arial"/>
                <a:ea typeface="Arial"/>
                <a:cs typeface="Arial"/>
                <a:sym typeface="Arial"/>
              </a:defRPr>
            </a:lvl6pPr>
            <a:lvl7pPr indent="0" lvl="6" marL="0" marR="0" rtl="0" algn="r">
              <a:spcBef>
                <a:spcPts val="0"/>
              </a:spcBef>
              <a:buNone/>
              <a:defRPr b="0" i="0" sz="1200" u="none" cap="none" strike="noStrike">
                <a:solidFill>
                  <a:srgbClr val="898989"/>
                </a:solidFill>
                <a:latin typeface="Arial"/>
                <a:ea typeface="Arial"/>
                <a:cs typeface="Arial"/>
                <a:sym typeface="Arial"/>
              </a:defRPr>
            </a:lvl7pPr>
            <a:lvl8pPr indent="0" lvl="7" marL="0" marR="0" rtl="0" algn="r">
              <a:spcBef>
                <a:spcPts val="0"/>
              </a:spcBef>
              <a:buNone/>
              <a:defRPr b="0" i="0" sz="1200" u="none" cap="none" strike="noStrike">
                <a:solidFill>
                  <a:srgbClr val="898989"/>
                </a:solidFill>
                <a:latin typeface="Arial"/>
                <a:ea typeface="Arial"/>
                <a:cs typeface="Arial"/>
                <a:sym typeface="Arial"/>
              </a:defRPr>
            </a:lvl8pPr>
            <a:lvl9pPr indent="0" lvl="8" marL="0" marR="0" rtl="0" algn="r">
              <a:spcBef>
                <a:spcPts val="0"/>
              </a:spcBef>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0" name="Google Shape;80;gb84628a04a_6_612"/>
          <p:cNvPicPr preferRelativeResize="0"/>
          <p:nvPr/>
        </p:nvPicPr>
        <p:blipFill rotWithShape="1">
          <a:blip r:embed="rId2">
            <a:alphaModFix/>
          </a:blip>
          <a:srcRect b="0" l="0" r="0" t="0"/>
          <a:stretch/>
        </p:blipFill>
        <p:spPr>
          <a:xfrm rot="5400000">
            <a:off x="10532688" y="1944092"/>
            <a:ext cx="4297482" cy="409300"/>
          </a:xfrm>
          <a:prstGeom prst="rect">
            <a:avLst/>
          </a:prstGeom>
          <a:noFill/>
          <a:ln>
            <a:noFill/>
          </a:ln>
        </p:spPr>
      </p:pic>
      <p:pic>
        <p:nvPicPr>
          <p:cNvPr id="81" name="Google Shape;81;gb84628a04a_6_612"/>
          <p:cNvPicPr preferRelativeResize="0"/>
          <p:nvPr/>
        </p:nvPicPr>
        <p:blipFill>
          <a:blip r:embed="rId3">
            <a:alphaModFix/>
          </a:blip>
          <a:stretch>
            <a:fillRect/>
          </a:stretch>
        </p:blipFill>
        <p:spPr>
          <a:xfrm>
            <a:off x="11457576" y="354931"/>
            <a:ext cx="409299" cy="54947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2" r:id="rId4"/>
    <p:sldLayoutId id="2147483663" r:id="rId5"/>
    <p:sldLayoutId id="2147483664" r:id="rId6"/>
    <p:sldLayoutId id="2147483665" r:id="rId7"/>
    <p:sldLayoutId id="2147483666" r:id="rId8"/>
    <p:sldLayoutId id="214748366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b84628a04a_6_607"/>
          <p:cNvSpPr txBox="1"/>
          <p:nvPr>
            <p:ph idx="1" type="body"/>
          </p:nvPr>
        </p:nvSpPr>
        <p:spPr>
          <a:xfrm>
            <a:off x="1415481" y="2576032"/>
            <a:ext cx="9361200" cy="7413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FFFFFF"/>
              </a:buClr>
              <a:buSzPts val="4800"/>
              <a:buFont typeface="Times New Roman"/>
              <a:buNone/>
            </a:pPr>
            <a:r>
              <a:rPr lang="en-US">
                <a:latin typeface="Roboto"/>
                <a:ea typeface="Roboto"/>
                <a:cs typeface="Roboto"/>
                <a:sym typeface="Roboto"/>
              </a:rPr>
              <a:t>Cloud Native Application Design</a:t>
            </a:r>
            <a:endParaRPr>
              <a:latin typeface="Roboto"/>
              <a:ea typeface="Roboto"/>
              <a:cs typeface="Roboto"/>
              <a:sym typeface="Roboto"/>
            </a:endParaRPr>
          </a:p>
        </p:txBody>
      </p:sp>
      <p:sp>
        <p:nvSpPr>
          <p:cNvPr id="118" name="Google Shape;118;gb84628a04a_6_607"/>
          <p:cNvSpPr txBox="1"/>
          <p:nvPr/>
        </p:nvSpPr>
        <p:spPr>
          <a:xfrm>
            <a:off x="3719736" y="6482667"/>
            <a:ext cx="4752600" cy="366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1000">
                <a:solidFill>
                  <a:srgbClr val="FFFFFF"/>
                </a:solidFill>
                <a:latin typeface="Roboto"/>
                <a:ea typeface="Roboto"/>
                <a:cs typeface="Roboto"/>
                <a:sym typeface="Roboto"/>
              </a:rPr>
              <a:t>Copyright 2021 Tencent, Inc. or its affiliates. All rights reserved.</a:t>
            </a:r>
            <a:endParaRPr sz="1000">
              <a:solidFill>
                <a:srgbClr val="FFFFFF"/>
              </a:solidFill>
              <a:latin typeface="Roboto"/>
              <a:ea typeface="Roboto"/>
              <a:cs typeface="Roboto"/>
              <a:sym typeface="Roboto"/>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b84628a04a_6_79"/>
          <p:cNvSpPr txBox="1"/>
          <p:nvPr>
            <p:ph type="title"/>
          </p:nvPr>
        </p:nvSpPr>
        <p:spPr>
          <a:xfrm>
            <a:off x="1055440" y="40799"/>
            <a:ext cx="113538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i="0" lang="en-US" sz="3200" cap="none" strike="noStrike">
                <a:solidFill>
                  <a:srgbClr val="00A4FF"/>
                </a:solidFill>
                <a:latin typeface="Roboto"/>
                <a:ea typeface="Roboto"/>
                <a:cs typeface="Roboto"/>
                <a:sym typeface="Roboto"/>
              </a:rPr>
              <a:t>1.2.3 </a:t>
            </a:r>
            <a:r>
              <a:rPr i="0" lang="en-US" sz="3200" cap="none" strike="noStrike">
                <a:solidFill>
                  <a:srgbClr val="01ACF1"/>
                </a:solidFill>
                <a:latin typeface="Roboto"/>
                <a:ea typeface="Roboto"/>
                <a:cs typeface="Roboto"/>
                <a:sym typeface="Roboto"/>
              </a:rPr>
              <a:t>Overview of cloud native architecture technologies</a:t>
            </a:r>
            <a:endParaRPr sz="3200">
              <a:latin typeface="Roboto"/>
              <a:ea typeface="Roboto"/>
              <a:cs typeface="Roboto"/>
              <a:sym typeface="Roboto"/>
            </a:endParaRPr>
          </a:p>
        </p:txBody>
      </p:sp>
      <p:sp>
        <p:nvSpPr>
          <p:cNvPr id="268" name="Google Shape;268;gb84628a04a_6_79"/>
          <p:cNvSpPr/>
          <p:nvPr/>
        </p:nvSpPr>
        <p:spPr>
          <a:xfrm>
            <a:off x="838201" y="1272570"/>
            <a:ext cx="10658400" cy="50406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400"/>
              <a:buFont typeface="Noto Sans Symbols"/>
              <a:buNone/>
            </a:pPr>
            <a:r>
              <a:rPr lang="en-US" sz="2400">
                <a:solidFill>
                  <a:schemeClr val="dk1"/>
                </a:solidFill>
                <a:latin typeface="Arial"/>
                <a:ea typeface="Arial"/>
                <a:cs typeface="Arial"/>
                <a:sym typeface="Arial"/>
              </a:rPr>
              <a:t> </a:t>
            </a:r>
            <a:endParaRPr/>
          </a:p>
          <a:p>
            <a:pPr indent="-228600" lvl="1" marL="836295" marR="0" rtl="0" algn="l">
              <a:lnSpc>
                <a:spcPct val="150000"/>
              </a:lnSpc>
              <a:spcBef>
                <a:spcPts val="500"/>
              </a:spcBef>
              <a:spcAft>
                <a:spcPts val="0"/>
              </a:spcAft>
              <a:buClr>
                <a:schemeClr val="accent1"/>
              </a:buClr>
              <a:buSzPts val="2000"/>
              <a:buFont typeface="Noto Sans Symbols"/>
              <a:buNone/>
            </a:pPr>
            <a:r>
              <a:t/>
            </a:r>
            <a:endParaRPr b="0" i="0" sz="2000" u="none" cap="none" strike="noStrike">
              <a:solidFill>
                <a:schemeClr val="dk1"/>
              </a:solidFill>
              <a:latin typeface="Arial"/>
              <a:ea typeface="Arial"/>
              <a:cs typeface="Arial"/>
              <a:sym typeface="Arial"/>
            </a:endParaRPr>
          </a:p>
        </p:txBody>
      </p:sp>
      <p:pic>
        <p:nvPicPr>
          <p:cNvPr id="269" name="Google Shape;269;gb84628a04a_6_79"/>
          <p:cNvPicPr preferRelativeResize="0"/>
          <p:nvPr>
            <p:ph idx="1" type="body"/>
          </p:nvPr>
        </p:nvPicPr>
        <p:blipFill rotWithShape="1">
          <a:blip r:embed="rId3">
            <a:alphaModFix/>
          </a:blip>
          <a:srcRect b="0" l="0" r="0" t="0"/>
          <a:stretch/>
        </p:blipFill>
        <p:spPr>
          <a:xfrm>
            <a:off x="2771775" y="1136650"/>
            <a:ext cx="5953800" cy="5226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b84628a04a_6_75"/>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i="0" lang="en-US" sz="3600" cap="none" strike="noStrike">
                <a:solidFill>
                  <a:srgbClr val="00A4FF"/>
                </a:solidFill>
                <a:latin typeface="Roboto"/>
                <a:ea typeface="Roboto"/>
                <a:cs typeface="Roboto"/>
                <a:sym typeface="Roboto"/>
              </a:rPr>
              <a:t>1.2.4 Microservice</a:t>
            </a:r>
            <a:endParaRPr>
              <a:latin typeface="Roboto"/>
              <a:ea typeface="Roboto"/>
              <a:cs typeface="Roboto"/>
              <a:sym typeface="Roboto"/>
            </a:endParaRPr>
          </a:p>
        </p:txBody>
      </p:sp>
      <p:sp>
        <p:nvSpPr>
          <p:cNvPr id="276" name="Google Shape;276;gb84628a04a_6_75"/>
          <p:cNvSpPr/>
          <p:nvPr/>
        </p:nvSpPr>
        <p:spPr>
          <a:xfrm>
            <a:off x="838201" y="1272570"/>
            <a:ext cx="10658400" cy="50406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400"/>
              <a:buFont typeface="Noto Sans Symbols"/>
              <a:buNone/>
            </a:pPr>
            <a:r>
              <a:rPr lang="en-US" sz="2400">
                <a:solidFill>
                  <a:schemeClr val="dk1"/>
                </a:solidFill>
                <a:latin typeface="Roboto"/>
                <a:ea typeface="Roboto"/>
                <a:cs typeface="Roboto"/>
                <a:sym typeface="Roboto"/>
              </a:rPr>
              <a:t> </a:t>
            </a:r>
            <a:endParaRPr>
              <a:latin typeface="Roboto"/>
              <a:ea typeface="Roboto"/>
              <a:cs typeface="Roboto"/>
              <a:sym typeface="Roboto"/>
            </a:endParaRPr>
          </a:p>
          <a:p>
            <a:pPr indent="-228600" lvl="1" marL="836295" marR="0" rtl="0" algn="l">
              <a:lnSpc>
                <a:spcPct val="150000"/>
              </a:lnSpc>
              <a:spcBef>
                <a:spcPts val="500"/>
              </a:spcBef>
              <a:spcAft>
                <a:spcPts val="0"/>
              </a:spcAft>
              <a:buClr>
                <a:schemeClr val="accent1"/>
              </a:buClr>
              <a:buSzPts val="2000"/>
              <a:buFont typeface="Noto Sans Symbols"/>
              <a:buNone/>
            </a:pPr>
            <a:r>
              <a:t/>
            </a:r>
            <a:endParaRPr i="0" sz="2000" u="none" cap="none" strike="noStrike">
              <a:solidFill>
                <a:schemeClr val="dk1"/>
              </a:solidFill>
              <a:latin typeface="Roboto"/>
              <a:ea typeface="Roboto"/>
              <a:cs typeface="Roboto"/>
              <a:sym typeface="Roboto"/>
            </a:endParaRPr>
          </a:p>
        </p:txBody>
      </p:sp>
      <p:sp>
        <p:nvSpPr>
          <p:cNvPr id="277" name="Google Shape;277;gb84628a04a_6_75"/>
          <p:cNvSpPr txBox="1"/>
          <p:nvPr>
            <p:ph idx="1" type="body"/>
          </p:nvPr>
        </p:nvSpPr>
        <p:spPr>
          <a:xfrm>
            <a:off x="838201" y="1268760"/>
            <a:ext cx="10658400" cy="504060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i="0" lang="en-US" sz="2400" cap="none" strike="noStrike">
                <a:solidFill>
                  <a:srgbClr val="000000"/>
                </a:solidFill>
                <a:latin typeface="Roboto"/>
                <a:ea typeface="Roboto"/>
                <a:cs typeface="Roboto"/>
                <a:sym typeface="Roboto"/>
              </a:rPr>
              <a:t>Microservice is an architecture design that breaks down a large application into small independent services and then connects them for </a:t>
            </a:r>
            <a:r>
              <a:rPr b="1" i="0" lang="en-US" sz="2400" cap="none" strike="noStrike">
                <a:solidFill>
                  <a:srgbClr val="000000"/>
                </a:solidFill>
                <a:latin typeface="Roboto"/>
                <a:ea typeface="Roboto"/>
                <a:cs typeface="Roboto"/>
                <a:sym typeface="Roboto"/>
              </a:rPr>
              <a:t>higher cohesion and agility</a:t>
            </a:r>
            <a:endParaRPr>
              <a:latin typeface="Roboto"/>
              <a:ea typeface="Roboto"/>
              <a:cs typeface="Roboto"/>
              <a:sym typeface="Roboto"/>
            </a:endParaRPr>
          </a:p>
          <a:p>
            <a:pPr indent="-328071" lvl="0" marL="480471" rtl="0" algn="l">
              <a:lnSpc>
                <a:spcPct val="150000"/>
              </a:lnSpc>
              <a:spcBef>
                <a:spcPts val="0"/>
              </a:spcBef>
              <a:spcAft>
                <a:spcPts val="0"/>
              </a:spcAft>
              <a:buClr>
                <a:schemeClr val="accent1"/>
              </a:buClr>
              <a:buSzPts val="2400"/>
              <a:buFont typeface="Noto Sans Symbols"/>
              <a:buNone/>
            </a:pPr>
            <a:r>
              <a:t/>
            </a:r>
            <a:endParaRPr>
              <a:latin typeface="Roboto"/>
              <a:ea typeface="Roboto"/>
              <a:cs typeface="Roboto"/>
              <a:sym typeface="Roboto"/>
            </a:endParaRPr>
          </a:p>
        </p:txBody>
      </p:sp>
      <p:pic>
        <p:nvPicPr>
          <p:cNvPr id="278" name="Google Shape;278;gb84628a04a_6_75"/>
          <p:cNvPicPr preferRelativeResize="0"/>
          <p:nvPr/>
        </p:nvPicPr>
        <p:blipFill rotWithShape="1">
          <a:blip r:embed="rId3">
            <a:alphaModFix/>
          </a:blip>
          <a:srcRect b="0" l="0" r="0" t="0"/>
          <a:stretch/>
        </p:blipFill>
        <p:spPr>
          <a:xfrm>
            <a:off x="1488926" y="2957195"/>
            <a:ext cx="4483735" cy="3352165"/>
          </a:xfrm>
          <a:prstGeom prst="rect">
            <a:avLst/>
          </a:prstGeom>
          <a:noFill/>
          <a:ln>
            <a:noFill/>
          </a:ln>
        </p:spPr>
      </p:pic>
      <p:sp>
        <p:nvSpPr>
          <p:cNvPr id="279" name="Google Shape;279;gb84628a04a_6_75"/>
          <p:cNvSpPr txBox="1"/>
          <p:nvPr/>
        </p:nvSpPr>
        <p:spPr>
          <a:xfrm>
            <a:off x="6719348" y="3789039"/>
            <a:ext cx="44172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cap="none" strike="noStrike">
                <a:solidFill>
                  <a:srgbClr val="00B0F0"/>
                </a:solidFill>
                <a:latin typeface="Roboto"/>
                <a:ea typeface="Roboto"/>
                <a:cs typeface="Roboto"/>
                <a:sym typeface="Roboto"/>
              </a:rPr>
              <a:t>An application is divided into multiple services that are aggregated like a honeycomb</a:t>
            </a:r>
            <a:endParaRPr>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b84628a04a_6_71"/>
          <p:cNvSpPr txBox="1"/>
          <p:nvPr>
            <p:ph type="title"/>
          </p:nvPr>
        </p:nvSpPr>
        <p:spPr>
          <a:xfrm>
            <a:off x="1185443" y="28846"/>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i="0" lang="en-US" sz="3600" cap="none" strike="noStrike">
                <a:solidFill>
                  <a:srgbClr val="00A4FF"/>
                </a:solidFill>
                <a:latin typeface="Roboto"/>
                <a:ea typeface="Roboto"/>
                <a:cs typeface="Roboto"/>
                <a:sym typeface="Roboto"/>
              </a:rPr>
              <a:t>1.2.5 Container</a:t>
            </a:r>
            <a:r>
              <a:rPr lang="en-US">
                <a:latin typeface="Roboto"/>
                <a:ea typeface="Roboto"/>
                <a:cs typeface="Roboto"/>
                <a:sym typeface="Roboto"/>
              </a:rPr>
              <a:t>s</a:t>
            </a:r>
            <a:endParaRPr>
              <a:latin typeface="Roboto"/>
              <a:ea typeface="Roboto"/>
              <a:cs typeface="Roboto"/>
              <a:sym typeface="Roboto"/>
            </a:endParaRPr>
          </a:p>
        </p:txBody>
      </p:sp>
      <p:sp>
        <p:nvSpPr>
          <p:cNvPr id="286" name="Google Shape;286;gb84628a04a_6_71"/>
          <p:cNvSpPr/>
          <p:nvPr/>
        </p:nvSpPr>
        <p:spPr>
          <a:xfrm>
            <a:off x="838201" y="1272570"/>
            <a:ext cx="10658400" cy="50406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400"/>
              <a:buFont typeface="Noto Sans Symbols"/>
              <a:buNone/>
            </a:pPr>
            <a:r>
              <a:rPr lang="en-US" sz="2400">
                <a:solidFill>
                  <a:schemeClr val="dk1"/>
                </a:solidFill>
                <a:latin typeface="Roboto"/>
                <a:ea typeface="Roboto"/>
                <a:cs typeface="Roboto"/>
                <a:sym typeface="Roboto"/>
              </a:rPr>
              <a:t> </a:t>
            </a:r>
            <a:endParaRPr>
              <a:latin typeface="Roboto"/>
              <a:ea typeface="Roboto"/>
              <a:cs typeface="Roboto"/>
              <a:sym typeface="Roboto"/>
            </a:endParaRPr>
          </a:p>
          <a:p>
            <a:pPr indent="-228600" lvl="1" marL="836295" marR="0" rtl="0" algn="l">
              <a:lnSpc>
                <a:spcPct val="150000"/>
              </a:lnSpc>
              <a:spcBef>
                <a:spcPts val="500"/>
              </a:spcBef>
              <a:spcAft>
                <a:spcPts val="0"/>
              </a:spcAft>
              <a:buClr>
                <a:schemeClr val="accent1"/>
              </a:buClr>
              <a:buSzPts val="2000"/>
              <a:buFont typeface="Noto Sans Symbols"/>
              <a:buNone/>
            </a:pPr>
            <a:r>
              <a:t/>
            </a:r>
            <a:endParaRPr i="0" sz="2000" u="none" cap="none" strike="noStrike">
              <a:solidFill>
                <a:schemeClr val="dk1"/>
              </a:solidFill>
              <a:latin typeface="Roboto"/>
              <a:ea typeface="Roboto"/>
              <a:cs typeface="Roboto"/>
              <a:sym typeface="Roboto"/>
            </a:endParaRPr>
          </a:p>
        </p:txBody>
      </p:sp>
      <p:sp>
        <p:nvSpPr>
          <p:cNvPr id="287" name="Google Shape;287;gb84628a04a_6_71"/>
          <p:cNvSpPr txBox="1"/>
          <p:nvPr>
            <p:ph idx="1" type="body"/>
          </p:nvPr>
        </p:nvSpPr>
        <p:spPr>
          <a:xfrm>
            <a:off x="830223" y="779145"/>
            <a:ext cx="10658400" cy="504060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Roboto"/>
              <a:buChar char="●"/>
            </a:pPr>
            <a:r>
              <a:rPr i="0" lang="en-US" sz="2400" cap="none" strike="noStrike">
                <a:solidFill>
                  <a:srgbClr val="000000"/>
                </a:solidFill>
                <a:latin typeface="Roboto"/>
                <a:ea typeface="Roboto"/>
                <a:cs typeface="Roboto"/>
                <a:sym typeface="Roboto"/>
              </a:rPr>
              <a:t>Container technologies make resource scheduling and microservices easier:</a:t>
            </a:r>
            <a:endParaRPr>
              <a:latin typeface="Roboto"/>
              <a:ea typeface="Roboto"/>
              <a:cs typeface="Roboto"/>
              <a:sym typeface="Roboto"/>
            </a:endParaRPr>
          </a:p>
          <a:p>
            <a:pPr indent="-355591" lvl="1" marL="836062" rtl="0" algn="l">
              <a:lnSpc>
                <a:spcPct val="150000"/>
              </a:lnSpc>
              <a:spcBef>
                <a:spcPts val="500"/>
              </a:spcBef>
              <a:spcAft>
                <a:spcPts val="0"/>
              </a:spcAft>
              <a:buSzPts val="2000"/>
              <a:buFont typeface="Roboto"/>
              <a:buChar char="■"/>
            </a:pPr>
            <a:r>
              <a:rPr i="0" lang="en-US" sz="2000" cap="none" strike="noStrike">
                <a:solidFill>
                  <a:srgbClr val="000000"/>
                </a:solidFill>
                <a:latin typeface="Roboto"/>
                <a:ea typeface="Roboto"/>
                <a:cs typeface="Roboto"/>
                <a:sym typeface="Roboto"/>
              </a:rPr>
              <a:t>Container is a lightweight virtualization technology that can provide multiple isolated </a:t>
            </a:r>
            <a:r>
              <a:rPr lang="en-US">
                <a:solidFill>
                  <a:srgbClr val="000000"/>
                </a:solidFill>
                <a:latin typeface="Roboto"/>
                <a:ea typeface="Roboto"/>
                <a:cs typeface="Roboto"/>
                <a:sym typeface="Roboto"/>
              </a:rPr>
              <a:t>runtime</a:t>
            </a:r>
            <a:r>
              <a:rPr i="0" lang="en-US" sz="2000" cap="none" strike="noStrike">
                <a:solidFill>
                  <a:srgbClr val="000000"/>
                </a:solidFill>
                <a:latin typeface="Roboto"/>
                <a:ea typeface="Roboto"/>
                <a:cs typeface="Roboto"/>
                <a:sym typeface="Roboto"/>
              </a:rPr>
              <a:t> environments on a single server and isolate processes through namespaces. Each container has a unique writable file system and resource quota.</a:t>
            </a:r>
            <a:endParaRPr>
              <a:latin typeface="Roboto"/>
              <a:ea typeface="Roboto"/>
              <a:cs typeface="Roboto"/>
              <a:sym typeface="Roboto"/>
            </a:endParaRPr>
          </a:p>
        </p:txBody>
      </p:sp>
      <p:pic>
        <p:nvPicPr>
          <p:cNvPr id="288" name="Google Shape;288;gb84628a04a_6_71"/>
          <p:cNvPicPr preferRelativeResize="0"/>
          <p:nvPr/>
        </p:nvPicPr>
        <p:blipFill rotWithShape="1">
          <a:blip r:embed="rId3">
            <a:alphaModFix/>
          </a:blip>
          <a:srcRect b="0" l="0" r="0" t="0"/>
          <a:stretch/>
        </p:blipFill>
        <p:spPr>
          <a:xfrm>
            <a:off x="3026750" y="3213550"/>
            <a:ext cx="6265350" cy="2865300"/>
          </a:xfrm>
          <a:prstGeom prst="rect">
            <a:avLst/>
          </a:prstGeom>
          <a:noFill/>
          <a:ln>
            <a:noFill/>
          </a:ln>
        </p:spPr>
      </p:pic>
      <p:sp>
        <p:nvSpPr>
          <p:cNvPr id="289" name="Google Shape;289;gb84628a04a_6_71"/>
          <p:cNvSpPr txBox="1"/>
          <p:nvPr/>
        </p:nvSpPr>
        <p:spPr>
          <a:xfrm>
            <a:off x="4249950" y="6078850"/>
            <a:ext cx="3692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Roboto"/>
                <a:ea typeface="Roboto"/>
                <a:cs typeface="Roboto"/>
                <a:sym typeface="Roboto"/>
              </a:rPr>
              <a:t>V</a:t>
            </a:r>
            <a:r>
              <a:rPr lang="en-US" sz="1800">
                <a:solidFill>
                  <a:schemeClr val="dk1"/>
                </a:solidFill>
                <a:latin typeface="Roboto"/>
                <a:ea typeface="Roboto"/>
                <a:cs typeface="Roboto"/>
                <a:sym typeface="Roboto"/>
              </a:rPr>
              <a:t>irtualization vs. </a:t>
            </a:r>
            <a:r>
              <a:rPr i="0" lang="en-US" sz="1800" cap="none" strike="noStrike">
                <a:solidFill>
                  <a:srgbClr val="000000"/>
                </a:solidFill>
                <a:latin typeface="Roboto"/>
                <a:ea typeface="Roboto"/>
                <a:cs typeface="Roboto"/>
                <a:sym typeface="Roboto"/>
              </a:rPr>
              <a:t>Containerization </a:t>
            </a:r>
            <a:endParaRPr>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b84628a04a_6_67"/>
          <p:cNvSpPr txBox="1"/>
          <p:nvPr>
            <p:ph type="title"/>
          </p:nvPr>
        </p:nvSpPr>
        <p:spPr>
          <a:xfrm>
            <a:off x="1185443" y="0"/>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i="0" lang="en-US" sz="3600" cap="none" strike="noStrike">
                <a:solidFill>
                  <a:srgbClr val="00A4FF"/>
                </a:solidFill>
                <a:latin typeface="Roboto"/>
                <a:ea typeface="Roboto"/>
                <a:cs typeface="Roboto"/>
                <a:sym typeface="Roboto"/>
              </a:rPr>
              <a:t>1.2.6 DevOps</a:t>
            </a:r>
            <a:endParaRPr>
              <a:latin typeface="Roboto"/>
              <a:ea typeface="Roboto"/>
              <a:cs typeface="Roboto"/>
              <a:sym typeface="Roboto"/>
            </a:endParaRPr>
          </a:p>
        </p:txBody>
      </p:sp>
      <p:sp>
        <p:nvSpPr>
          <p:cNvPr id="296" name="Google Shape;296;gb84628a04a_6_67"/>
          <p:cNvSpPr/>
          <p:nvPr/>
        </p:nvSpPr>
        <p:spPr>
          <a:xfrm>
            <a:off x="838201" y="1272570"/>
            <a:ext cx="10658400" cy="50406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400"/>
              <a:buFont typeface="Noto Sans Symbols"/>
              <a:buNone/>
            </a:pPr>
            <a:r>
              <a:rPr lang="en-US" sz="2400">
                <a:solidFill>
                  <a:schemeClr val="dk1"/>
                </a:solidFill>
                <a:latin typeface="Roboto"/>
                <a:ea typeface="Roboto"/>
                <a:cs typeface="Roboto"/>
                <a:sym typeface="Roboto"/>
              </a:rPr>
              <a:t> </a:t>
            </a:r>
            <a:endParaRPr>
              <a:latin typeface="Roboto"/>
              <a:ea typeface="Roboto"/>
              <a:cs typeface="Roboto"/>
              <a:sym typeface="Roboto"/>
            </a:endParaRPr>
          </a:p>
          <a:p>
            <a:pPr indent="-228600" lvl="1" marL="836295" marR="0" rtl="0" algn="l">
              <a:lnSpc>
                <a:spcPct val="150000"/>
              </a:lnSpc>
              <a:spcBef>
                <a:spcPts val="500"/>
              </a:spcBef>
              <a:spcAft>
                <a:spcPts val="0"/>
              </a:spcAft>
              <a:buClr>
                <a:schemeClr val="accent1"/>
              </a:buClr>
              <a:buSzPts val="2000"/>
              <a:buFont typeface="Noto Sans Symbols"/>
              <a:buNone/>
            </a:pPr>
            <a:r>
              <a:t/>
            </a:r>
            <a:endParaRPr i="0" sz="2000" u="none" cap="none" strike="noStrike">
              <a:solidFill>
                <a:schemeClr val="dk1"/>
              </a:solidFill>
              <a:latin typeface="Roboto"/>
              <a:ea typeface="Roboto"/>
              <a:cs typeface="Roboto"/>
              <a:sym typeface="Roboto"/>
            </a:endParaRPr>
          </a:p>
        </p:txBody>
      </p:sp>
      <p:sp>
        <p:nvSpPr>
          <p:cNvPr id="297" name="Google Shape;297;gb84628a04a_6_67"/>
          <p:cNvSpPr txBox="1"/>
          <p:nvPr>
            <p:ph idx="1" type="body"/>
          </p:nvPr>
        </p:nvSpPr>
        <p:spPr>
          <a:xfrm>
            <a:off x="719200" y="934597"/>
            <a:ext cx="10658400" cy="504060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i="0" lang="en-US" sz="2400" cap="none" strike="noStrike">
                <a:solidFill>
                  <a:srgbClr val="000000"/>
                </a:solidFill>
                <a:latin typeface="Roboto"/>
                <a:ea typeface="Roboto"/>
                <a:cs typeface="Roboto"/>
                <a:sym typeface="Roboto"/>
              </a:rPr>
              <a:t>DevOps is a collective term for a set of processes, methods, and systems that are used to promote the communication, collaboration, and integration between development (application/software engineering), technical operations, and quality assurance (QA) departments for </a:t>
            </a:r>
            <a:r>
              <a:rPr b="1" i="0" lang="en-US" sz="2400" cap="none" strike="noStrike">
                <a:solidFill>
                  <a:srgbClr val="000000"/>
                </a:solidFill>
                <a:latin typeface="Roboto"/>
                <a:ea typeface="Roboto"/>
                <a:cs typeface="Roboto"/>
                <a:sym typeface="Roboto"/>
              </a:rPr>
              <a:t>a start from the end and integrated OPS</a:t>
            </a:r>
            <a:r>
              <a:rPr i="0" lang="en-US" sz="2400" cap="none" strike="noStrike">
                <a:solidFill>
                  <a:srgbClr val="000000"/>
                </a:solidFill>
                <a:latin typeface="Roboto"/>
                <a:ea typeface="Roboto"/>
                <a:cs typeface="Roboto"/>
                <a:sym typeface="Roboto"/>
              </a:rPr>
              <a:t>.</a:t>
            </a:r>
            <a:endParaRPr>
              <a:latin typeface="Roboto"/>
              <a:ea typeface="Roboto"/>
              <a:cs typeface="Roboto"/>
              <a:sym typeface="Roboto"/>
            </a:endParaRPr>
          </a:p>
          <a:p>
            <a:pPr indent="-228591" lvl="1" marL="836062" rtl="0" algn="l">
              <a:lnSpc>
                <a:spcPct val="150000"/>
              </a:lnSpc>
              <a:spcBef>
                <a:spcPts val="500"/>
              </a:spcBef>
              <a:spcAft>
                <a:spcPts val="0"/>
              </a:spcAft>
              <a:buSzPts val="2000"/>
              <a:buNone/>
            </a:pPr>
            <a:r>
              <a:t/>
            </a:r>
            <a:endParaRPr>
              <a:latin typeface="Roboto"/>
              <a:ea typeface="Roboto"/>
              <a:cs typeface="Roboto"/>
              <a:sym typeface="Roboto"/>
            </a:endParaRPr>
          </a:p>
        </p:txBody>
      </p:sp>
      <p:pic>
        <p:nvPicPr>
          <p:cNvPr id="298" name="Google Shape;298;gb84628a04a_6_67"/>
          <p:cNvPicPr preferRelativeResize="0"/>
          <p:nvPr/>
        </p:nvPicPr>
        <p:blipFill rotWithShape="1">
          <a:blip r:embed="rId3">
            <a:alphaModFix/>
          </a:blip>
          <a:srcRect b="0" l="0" r="0" t="0"/>
          <a:stretch/>
        </p:blipFill>
        <p:spPr>
          <a:xfrm>
            <a:off x="3385325" y="3765025"/>
            <a:ext cx="5421351" cy="2593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b84628a04a_6_63"/>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i="0" lang="en-US" sz="3600" cap="none" strike="noStrike">
                <a:solidFill>
                  <a:srgbClr val="00A4FF"/>
                </a:solidFill>
                <a:latin typeface="Roboto"/>
                <a:ea typeface="Roboto"/>
                <a:cs typeface="Roboto"/>
                <a:sym typeface="Roboto"/>
              </a:rPr>
              <a:t>1.2.6 DevOps (continued)</a:t>
            </a:r>
            <a:endParaRPr>
              <a:latin typeface="Roboto"/>
              <a:ea typeface="Roboto"/>
              <a:cs typeface="Roboto"/>
              <a:sym typeface="Roboto"/>
            </a:endParaRPr>
          </a:p>
        </p:txBody>
      </p:sp>
      <p:sp>
        <p:nvSpPr>
          <p:cNvPr id="305" name="Google Shape;305;gb84628a04a_6_63"/>
          <p:cNvSpPr/>
          <p:nvPr/>
        </p:nvSpPr>
        <p:spPr>
          <a:xfrm>
            <a:off x="838201" y="1272570"/>
            <a:ext cx="10658400" cy="50406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400"/>
              <a:buFont typeface="Noto Sans Symbols"/>
              <a:buNone/>
            </a:pPr>
            <a:r>
              <a:rPr lang="en-US" sz="2400">
                <a:solidFill>
                  <a:schemeClr val="dk1"/>
                </a:solidFill>
                <a:latin typeface="Roboto"/>
                <a:ea typeface="Roboto"/>
                <a:cs typeface="Roboto"/>
                <a:sym typeface="Roboto"/>
              </a:rPr>
              <a:t> </a:t>
            </a:r>
            <a:endParaRPr>
              <a:latin typeface="Roboto"/>
              <a:ea typeface="Roboto"/>
              <a:cs typeface="Roboto"/>
              <a:sym typeface="Roboto"/>
            </a:endParaRPr>
          </a:p>
          <a:p>
            <a:pPr indent="-228600" lvl="1" marL="836295" marR="0" rtl="0" algn="l">
              <a:lnSpc>
                <a:spcPct val="150000"/>
              </a:lnSpc>
              <a:spcBef>
                <a:spcPts val="500"/>
              </a:spcBef>
              <a:spcAft>
                <a:spcPts val="0"/>
              </a:spcAft>
              <a:buClr>
                <a:schemeClr val="accent1"/>
              </a:buClr>
              <a:buSzPts val="2000"/>
              <a:buFont typeface="Noto Sans Symbols"/>
              <a:buNone/>
            </a:pPr>
            <a:r>
              <a:t/>
            </a:r>
            <a:endParaRPr i="0" sz="2000" u="none" cap="none" strike="noStrike">
              <a:solidFill>
                <a:schemeClr val="dk1"/>
              </a:solidFill>
              <a:latin typeface="Roboto"/>
              <a:ea typeface="Roboto"/>
              <a:cs typeface="Roboto"/>
              <a:sym typeface="Roboto"/>
            </a:endParaRPr>
          </a:p>
        </p:txBody>
      </p:sp>
      <p:sp>
        <p:nvSpPr>
          <p:cNvPr id="306" name="Google Shape;306;gb84628a04a_6_63"/>
          <p:cNvSpPr txBox="1"/>
          <p:nvPr>
            <p:ph idx="1" type="body"/>
          </p:nvPr>
        </p:nvSpPr>
        <p:spPr>
          <a:xfrm>
            <a:off x="838201" y="1268760"/>
            <a:ext cx="10658400" cy="504060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Roboto"/>
              <a:buChar char="●"/>
            </a:pPr>
            <a:r>
              <a:rPr i="0" lang="en-US" sz="2400" cap="none" strike="noStrike">
                <a:solidFill>
                  <a:srgbClr val="000000"/>
                </a:solidFill>
                <a:latin typeface="Roboto"/>
                <a:ea typeface="Roboto"/>
                <a:cs typeface="Roboto"/>
                <a:sym typeface="Roboto"/>
              </a:rPr>
              <a:t>Benefits of DevOps:</a:t>
            </a:r>
            <a:endParaRPr>
              <a:latin typeface="Roboto"/>
              <a:ea typeface="Roboto"/>
              <a:cs typeface="Roboto"/>
              <a:sym typeface="Roboto"/>
            </a:endParaRPr>
          </a:p>
          <a:p>
            <a:pPr indent="-228591" lvl="1" marL="836062" rtl="0" algn="l">
              <a:lnSpc>
                <a:spcPct val="150000"/>
              </a:lnSpc>
              <a:spcBef>
                <a:spcPts val="500"/>
              </a:spcBef>
              <a:spcAft>
                <a:spcPts val="0"/>
              </a:spcAft>
              <a:buSzPts val="2000"/>
              <a:buNone/>
            </a:pPr>
            <a:r>
              <a:t/>
            </a:r>
            <a:endParaRPr>
              <a:latin typeface="Roboto"/>
              <a:ea typeface="Roboto"/>
              <a:cs typeface="Roboto"/>
              <a:sym typeface="Roboto"/>
            </a:endParaRPr>
          </a:p>
        </p:txBody>
      </p:sp>
      <p:graphicFrame>
        <p:nvGraphicFramePr>
          <p:cNvPr id="307" name="Google Shape;307;gb84628a04a_6_63"/>
          <p:cNvGraphicFramePr/>
          <p:nvPr/>
        </p:nvGraphicFramePr>
        <p:xfrm>
          <a:off x="1262380" y="1776690"/>
          <a:ext cx="3000000" cy="3000000"/>
        </p:xfrm>
        <a:graphic>
          <a:graphicData uri="http://schemas.openxmlformats.org/drawingml/2006/table">
            <a:tbl>
              <a:tblPr bandRow="1" firstRow="1">
                <a:noFill/>
                <a:tableStyleId>{7AC1221D-F7F3-4202-9BC2-758CAF14804A}</a:tableStyleId>
              </a:tblPr>
              <a:tblGrid>
                <a:gridCol w="3342650"/>
                <a:gridCol w="6324600"/>
              </a:tblGrid>
              <a:tr h="622300">
                <a:tc>
                  <a:txBody>
                    <a:bodyPr/>
                    <a:lstStyle/>
                    <a:p>
                      <a:pPr indent="0" lvl="0" marL="0" marR="0" rtl="0" algn="ctr">
                        <a:lnSpc>
                          <a:spcPct val="100000"/>
                        </a:lnSpc>
                        <a:spcBef>
                          <a:spcPts val="0"/>
                        </a:spcBef>
                        <a:spcAft>
                          <a:spcPts val="0"/>
                        </a:spcAft>
                        <a:buClr>
                          <a:srgbClr val="000000"/>
                        </a:buClr>
                        <a:buSzPts val="2400"/>
                        <a:buFont typeface="Arial"/>
                        <a:buNone/>
                      </a:pPr>
                      <a:r>
                        <a:rPr i="0" lang="en-US" sz="2400" u="none" cap="none" strike="noStrike">
                          <a:solidFill>
                            <a:srgbClr val="FFFFFF"/>
                          </a:solidFill>
                          <a:latin typeface="Roboto"/>
                          <a:ea typeface="Roboto"/>
                          <a:cs typeface="Roboto"/>
                          <a:sym typeface="Roboto"/>
                        </a:rPr>
                        <a:t>Item</a:t>
                      </a:r>
                      <a:endParaRPr>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2400"/>
                        <a:buFont typeface="Arial"/>
                        <a:buNone/>
                      </a:pPr>
                      <a:r>
                        <a:rPr i="0" lang="en-US" sz="2400" u="none" cap="none" strike="noStrike">
                          <a:solidFill>
                            <a:srgbClr val="FFFFFF"/>
                          </a:solidFill>
                          <a:latin typeface="Roboto"/>
                          <a:ea typeface="Roboto"/>
                          <a:cs typeface="Roboto"/>
                          <a:sym typeface="Roboto"/>
                        </a:rPr>
                        <a:t>Strength</a:t>
                      </a:r>
                      <a:endParaRPr>
                        <a:latin typeface="Roboto"/>
                        <a:ea typeface="Roboto"/>
                        <a:cs typeface="Roboto"/>
                        <a:sym typeface="Roboto"/>
                      </a:endParaRPr>
                    </a:p>
                  </a:txBody>
                  <a:tcPr marT="45725" marB="45725" marR="91450" marL="91450" anchor="ctr"/>
                </a:tc>
              </a:tr>
              <a:tr h="622300">
                <a:tc>
                  <a:txBody>
                    <a:bodyPr/>
                    <a:lstStyle/>
                    <a:p>
                      <a:pPr indent="0" lvl="0" marL="0" marR="0" rtl="0" algn="ctr">
                        <a:lnSpc>
                          <a:spcPct val="100000"/>
                        </a:lnSpc>
                        <a:spcBef>
                          <a:spcPts val="0"/>
                        </a:spcBef>
                        <a:spcAft>
                          <a:spcPts val="0"/>
                        </a:spcAft>
                        <a:buClr>
                          <a:srgbClr val="000000"/>
                        </a:buClr>
                        <a:buSzPts val="2400"/>
                        <a:buFont typeface="Arial"/>
                        <a:buNone/>
                      </a:pPr>
                      <a:r>
                        <a:rPr i="0" lang="en-US" sz="2400" u="none" cap="none" strike="noStrike">
                          <a:solidFill>
                            <a:srgbClr val="000000"/>
                          </a:solidFill>
                          <a:latin typeface="Roboto"/>
                          <a:ea typeface="Roboto"/>
                          <a:cs typeface="Roboto"/>
                          <a:sym typeface="Roboto"/>
                        </a:rPr>
                        <a:t>Deployment efficiency</a:t>
                      </a:r>
                      <a:endParaRPr>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2400"/>
                        <a:buFont typeface="Arial"/>
                        <a:buNone/>
                      </a:pPr>
                      <a:r>
                        <a:rPr i="0" lang="en-US" sz="2400" u="none" cap="none" strike="noStrike">
                          <a:solidFill>
                            <a:srgbClr val="000000"/>
                          </a:solidFill>
                          <a:latin typeface="Roboto"/>
                          <a:ea typeface="Roboto"/>
                          <a:cs typeface="Roboto"/>
                          <a:sym typeface="Roboto"/>
                        </a:rPr>
                        <a:t>Deployment frequency of code and changes: over 30 times</a:t>
                      </a:r>
                      <a:endParaRPr>
                        <a:latin typeface="Roboto"/>
                        <a:ea typeface="Roboto"/>
                        <a:cs typeface="Roboto"/>
                        <a:sym typeface="Roboto"/>
                      </a:endParaRPr>
                    </a:p>
                  </a:txBody>
                  <a:tcPr marT="45725" marB="45725" marR="91450" marL="91450" anchor="ctr"/>
                </a:tc>
              </a:tr>
              <a:tr h="622300">
                <a:tc>
                  <a:txBody>
                    <a:bodyPr/>
                    <a:lstStyle/>
                    <a:p>
                      <a:pPr indent="0" lvl="0" marL="0" marR="0" rtl="0" algn="ctr">
                        <a:lnSpc>
                          <a:spcPct val="100000"/>
                        </a:lnSpc>
                        <a:spcBef>
                          <a:spcPts val="0"/>
                        </a:spcBef>
                        <a:spcAft>
                          <a:spcPts val="0"/>
                        </a:spcAft>
                        <a:buClr>
                          <a:srgbClr val="000000"/>
                        </a:buClr>
                        <a:buSzPts val="2400"/>
                        <a:buFont typeface="Arial"/>
                        <a:buNone/>
                      </a:pPr>
                      <a:r>
                        <a:rPr i="0" lang="en-US" sz="2400" u="none" cap="none" strike="noStrike">
                          <a:solidFill>
                            <a:srgbClr val="000000"/>
                          </a:solidFill>
                          <a:latin typeface="Roboto"/>
                          <a:ea typeface="Roboto"/>
                          <a:cs typeface="Roboto"/>
                          <a:sym typeface="Roboto"/>
                        </a:rPr>
                        <a:t>Lead time</a:t>
                      </a:r>
                      <a:endParaRPr>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2400"/>
                        <a:buFont typeface="Arial"/>
                        <a:buNone/>
                      </a:pPr>
                      <a:r>
                        <a:rPr i="0" lang="en-US" sz="2400" u="none" cap="none" strike="noStrike">
                          <a:solidFill>
                            <a:srgbClr val="000000"/>
                          </a:solidFill>
                          <a:latin typeface="Roboto"/>
                          <a:ea typeface="Roboto"/>
                          <a:cs typeface="Roboto"/>
                          <a:sym typeface="Roboto"/>
                          <a:extLst>
                            <a:ext uri="http://customooxmlschemas.google.com/">
                              <go:slidesCustomData xmlns:go="http://customooxmlschemas.google.com/" textRoundtripDataId="2"/>
                            </a:ext>
                          </a:extLst>
                        </a:rPr>
                        <a:t>Lead time for code and changes: over 200 times</a:t>
                      </a:r>
                      <a:endParaRPr>
                        <a:latin typeface="Roboto"/>
                        <a:ea typeface="Roboto"/>
                        <a:cs typeface="Roboto"/>
                        <a:sym typeface="Roboto"/>
                      </a:endParaRPr>
                    </a:p>
                  </a:txBody>
                  <a:tcPr marT="45725" marB="45725" marR="91450" marL="91450" anchor="ctr"/>
                </a:tc>
              </a:tr>
              <a:tr h="622300">
                <a:tc>
                  <a:txBody>
                    <a:bodyPr/>
                    <a:lstStyle/>
                    <a:p>
                      <a:pPr indent="0" lvl="0" marL="0" marR="0" rtl="0" algn="ctr">
                        <a:lnSpc>
                          <a:spcPct val="100000"/>
                        </a:lnSpc>
                        <a:spcBef>
                          <a:spcPts val="0"/>
                        </a:spcBef>
                        <a:spcAft>
                          <a:spcPts val="0"/>
                        </a:spcAft>
                        <a:buClr>
                          <a:srgbClr val="000000"/>
                        </a:buClr>
                        <a:buSzPts val="2400"/>
                        <a:buFont typeface="Arial"/>
                        <a:buNone/>
                      </a:pPr>
                      <a:r>
                        <a:rPr i="0" lang="en-US" sz="2400" u="none" cap="none" strike="noStrike">
                          <a:solidFill>
                            <a:srgbClr val="000000"/>
                          </a:solidFill>
                          <a:latin typeface="Roboto"/>
                          <a:ea typeface="Roboto"/>
                          <a:cs typeface="Roboto"/>
                          <a:sym typeface="Roboto"/>
                        </a:rPr>
                        <a:t>Deployment success rate</a:t>
                      </a:r>
                      <a:endParaRPr>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2400"/>
                        <a:buFont typeface="Arial"/>
                        <a:buNone/>
                      </a:pPr>
                      <a:r>
                        <a:rPr i="0" lang="en-US" sz="2400" u="none" cap="none" strike="noStrike">
                          <a:solidFill>
                            <a:srgbClr val="000000"/>
                          </a:solidFill>
                          <a:latin typeface="Roboto"/>
                          <a:ea typeface="Roboto"/>
                          <a:cs typeface="Roboto"/>
                          <a:sym typeface="Roboto"/>
                        </a:rPr>
                        <a:t>Deployment success rate in production environments: over 60 times</a:t>
                      </a:r>
                      <a:endParaRPr>
                        <a:latin typeface="Roboto"/>
                        <a:ea typeface="Roboto"/>
                        <a:cs typeface="Roboto"/>
                        <a:sym typeface="Roboto"/>
                      </a:endParaRPr>
                    </a:p>
                  </a:txBody>
                  <a:tcPr marT="45725" marB="45725" marR="91450" marL="91450" anchor="ctr"/>
                </a:tc>
              </a:tr>
              <a:tr h="622300">
                <a:tc>
                  <a:txBody>
                    <a:bodyPr/>
                    <a:lstStyle/>
                    <a:p>
                      <a:pPr indent="0" lvl="0" marL="0" marR="0" rtl="0" algn="ctr">
                        <a:lnSpc>
                          <a:spcPct val="100000"/>
                        </a:lnSpc>
                        <a:spcBef>
                          <a:spcPts val="0"/>
                        </a:spcBef>
                        <a:spcAft>
                          <a:spcPts val="0"/>
                        </a:spcAft>
                        <a:buClr>
                          <a:srgbClr val="000000"/>
                        </a:buClr>
                        <a:buSzPts val="2400"/>
                        <a:buFont typeface="Arial"/>
                        <a:buNone/>
                      </a:pPr>
                      <a:r>
                        <a:rPr i="0" lang="en-US" sz="2400" u="none" cap="none" strike="noStrike">
                          <a:solidFill>
                            <a:srgbClr val="000000"/>
                          </a:solidFill>
                          <a:latin typeface="Roboto"/>
                          <a:ea typeface="Roboto"/>
                          <a:cs typeface="Roboto"/>
                          <a:sym typeface="Roboto"/>
                        </a:rPr>
                        <a:t>Productivity/Profit target</a:t>
                      </a:r>
                      <a:endParaRPr>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2400"/>
                        <a:buFont typeface="Arial"/>
                        <a:buNone/>
                      </a:pPr>
                      <a:r>
                        <a:rPr i="0" lang="en-US" sz="2400" u="none" cap="none" strike="noStrike">
                          <a:solidFill>
                            <a:srgbClr val="000000"/>
                          </a:solidFill>
                          <a:latin typeface="Roboto"/>
                          <a:ea typeface="Roboto"/>
                          <a:cs typeface="Roboto"/>
                          <a:sym typeface="Roboto"/>
                        </a:rPr>
                        <a:t>More than 2 times</a:t>
                      </a:r>
                      <a:endParaRPr>
                        <a:latin typeface="Roboto"/>
                        <a:ea typeface="Roboto"/>
                        <a:cs typeface="Roboto"/>
                        <a:sym typeface="Roboto"/>
                      </a:endParaRPr>
                    </a:p>
                  </a:txBody>
                  <a:tcPr marT="45725" marB="45725" marR="91450" marL="91450" anchor="ctr"/>
                </a:tc>
              </a:tr>
              <a:tr h="622300">
                <a:tc>
                  <a:txBody>
                    <a:bodyPr/>
                    <a:lstStyle/>
                    <a:p>
                      <a:pPr indent="0" lvl="0" marL="0" marR="0" rtl="0" algn="ctr">
                        <a:lnSpc>
                          <a:spcPct val="100000"/>
                        </a:lnSpc>
                        <a:spcBef>
                          <a:spcPts val="0"/>
                        </a:spcBef>
                        <a:spcAft>
                          <a:spcPts val="0"/>
                        </a:spcAft>
                        <a:buClr>
                          <a:srgbClr val="000000"/>
                        </a:buClr>
                        <a:buSzPts val="2400"/>
                        <a:buFont typeface="Arial"/>
                        <a:buNone/>
                      </a:pPr>
                      <a:r>
                        <a:rPr lang="en-US" sz="2400" u="none" cap="none" strike="noStrike">
                          <a:latin typeface="Roboto"/>
                          <a:ea typeface="Roboto"/>
                          <a:cs typeface="Roboto"/>
                          <a:sym typeface="Roboto"/>
                        </a:rPr>
                        <a:t>.........</a:t>
                      </a:r>
                      <a:endParaRPr>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2400"/>
                        <a:buFont typeface="Arial"/>
                        <a:buNone/>
                      </a:pPr>
                      <a:r>
                        <a:rPr lang="en-US" sz="2400" u="none" cap="none" strike="noStrike">
                          <a:latin typeface="Roboto"/>
                          <a:ea typeface="Roboto"/>
                          <a:cs typeface="Roboto"/>
                          <a:sym typeface="Roboto"/>
                        </a:rPr>
                        <a:t>..................</a:t>
                      </a:r>
                      <a:endParaRPr>
                        <a:latin typeface="Roboto"/>
                        <a:ea typeface="Roboto"/>
                        <a:cs typeface="Roboto"/>
                        <a:sym typeface="Roboto"/>
                      </a:endParaRPr>
                    </a:p>
                  </a:txBody>
                  <a:tcPr marT="45725" marB="45725" marR="91450" marL="91450" anchor="ct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1" name="Shape 311"/>
        <p:cNvGrpSpPr/>
        <p:nvPr/>
      </p:nvGrpSpPr>
      <p:grpSpPr>
        <a:xfrm>
          <a:off x="0" y="0"/>
          <a:ext cx="0" cy="0"/>
          <a:chOff x="0" y="0"/>
          <a:chExt cx="0" cy="0"/>
        </a:xfrm>
      </p:grpSpPr>
      <p:sp>
        <p:nvSpPr>
          <p:cNvPr id="312" name="Google Shape;312;p17"/>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1.2.6 DevOps (continued)</a:t>
            </a:r>
            <a:endParaRPr/>
          </a:p>
        </p:txBody>
      </p:sp>
      <p:pic>
        <p:nvPicPr>
          <p:cNvPr id="313" name="Google Shape;313;p17"/>
          <p:cNvPicPr preferRelativeResize="0"/>
          <p:nvPr>
            <p:ph idx="1" type="body"/>
          </p:nvPr>
        </p:nvPicPr>
        <p:blipFill rotWithShape="1">
          <a:blip r:embed="rId3">
            <a:alphaModFix/>
          </a:blip>
          <a:srcRect b="0" l="0" r="0" t="0"/>
          <a:stretch/>
        </p:blipFill>
        <p:spPr>
          <a:xfrm>
            <a:off x="857995" y="1556792"/>
            <a:ext cx="10149087" cy="4873676"/>
          </a:xfrm>
          <a:prstGeom prst="rect">
            <a:avLst/>
          </a:prstGeom>
          <a:noFill/>
          <a:ln>
            <a:noFill/>
          </a:ln>
        </p:spPr>
      </p:pic>
      <p:sp>
        <p:nvSpPr>
          <p:cNvPr id="314" name="Google Shape;314;p17"/>
          <p:cNvSpPr txBox="1"/>
          <p:nvPr/>
        </p:nvSpPr>
        <p:spPr>
          <a:xfrm>
            <a:off x="806997" y="947192"/>
            <a:ext cx="10658399" cy="609600"/>
          </a:xfrm>
          <a:prstGeom prst="rect">
            <a:avLst/>
          </a:prstGeom>
          <a:noFill/>
          <a:ln>
            <a:noFill/>
          </a:ln>
        </p:spPr>
        <p:txBody>
          <a:bodyPr anchorCtr="0" anchor="t" bIns="45700" lIns="91425" spcFirstLastPara="1" rIns="91425" wrap="square" tIns="45700">
            <a:noAutofit/>
          </a:bodyPr>
          <a:lstStyle/>
          <a:p>
            <a:pPr indent="-480471" lvl="0" marL="480471" marR="0"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Process and knowledge system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b84628a04a_6_59"/>
          <p:cNvSpPr txBox="1"/>
          <p:nvPr>
            <p:ph type="title"/>
          </p:nvPr>
        </p:nvSpPr>
        <p:spPr>
          <a:xfrm>
            <a:off x="863623" y="3110"/>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i="0" lang="en-US" sz="3600" cap="none" strike="noStrike">
                <a:solidFill>
                  <a:srgbClr val="00A4FF"/>
                </a:solidFill>
                <a:latin typeface="Roboto"/>
                <a:ea typeface="Roboto"/>
                <a:cs typeface="Roboto"/>
                <a:sym typeface="Roboto"/>
              </a:rPr>
              <a:t>1.2.6 DevOps (continued)</a:t>
            </a:r>
            <a:endParaRPr>
              <a:latin typeface="Roboto"/>
              <a:ea typeface="Roboto"/>
              <a:cs typeface="Roboto"/>
              <a:sym typeface="Roboto"/>
            </a:endParaRPr>
          </a:p>
        </p:txBody>
      </p:sp>
      <p:pic>
        <p:nvPicPr>
          <p:cNvPr id="321" name="Google Shape;321;gb84628a04a_6_59"/>
          <p:cNvPicPr preferRelativeResize="0"/>
          <p:nvPr>
            <p:ph idx="1" type="body"/>
          </p:nvPr>
        </p:nvPicPr>
        <p:blipFill rotWithShape="1">
          <a:blip r:embed="rId3">
            <a:alphaModFix/>
          </a:blip>
          <a:srcRect b="0" l="0" r="0" t="0"/>
          <a:stretch/>
        </p:blipFill>
        <p:spPr>
          <a:xfrm>
            <a:off x="1271464" y="1283990"/>
            <a:ext cx="9243900" cy="5199600"/>
          </a:xfrm>
          <a:prstGeom prst="rect">
            <a:avLst/>
          </a:prstGeom>
          <a:noFill/>
          <a:ln>
            <a:noFill/>
          </a:ln>
        </p:spPr>
      </p:pic>
      <p:sp>
        <p:nvSpPr>
          <p:cNvPr id="322" name="Google Shape;322;gb84628a04a_6_59"/>
          <p:cNvSpPr txBox="1"/>
          <p:nvPr/>
        </p:nvSpPr>
        <p:spPr>
          <a:xfrm>
            <a:off x="838201" y="832146"/>
            <a:ext cx="10658400" cy="609600"/>
          </a:xfrm>
          <a:prstGeom prst="rect">
            <a:avLst/>
          </a:prstGeom>
          <a:noFill/>
          <a:ln>
            <a:noFill/>
          </a:ln>
        </p:spPr>
        <p:txBody>
          <a:bodyPr anchorCtr="0" anchor="t" bIns="45700" lIns="91425" spcFirstLastPara="1" rIns="91425" wrap="square" tIns="45700">
            <a:noAutofit/>
          </a:bodyPr>
          <a:lstStyle/>
          <a:p>
            <a:pPr indent="-480471" lvl="0" marL="480471" marR="0" rtl="0" algn="l">
              <a:lnSpc>
                <a:spcPct val="150000"/>
              </a:lnSpc>
              <a:spcBef>
                <a:spcPts val="0"/>
              </a:spcBef>
              <a:spcAft>
                <a:spcPts val="0"/>
              </a:spcAft>
              <a:buClr>
                <a:schemeClr val="accent1"/>
              </a:buClr>
              <a:buSzPts val="2400"/>
              <a:buFont typeface="Roboto"/>
              <a:buChar char="●"/>
            </a:pPr>
            <a:r>
              <a:rPr i="0" lang="en-US" sz="2400" cap="none" strike="noStrike">
                <a:solidFill>
                  <a:srgbClr val="000000"/>
                </a:solidFill>
                <a:latin typeface="Roboto"/>
                <a:ea typeface="Roboto"/>
                <a:cs typeface="Roboto"/>
                <a:sym typeface="Roboto"/>
              </a:rPr>
              <a:t>DevOps tool chain</a:t>
            </a:r>
            <a:endParaRPr>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cxnSp>
        <p:nvCxnSpPr>
          <p:cNvPr id="328" name="Google Shape;328;gb84628a04a_6_55"/>
          <p:cNvCxnSpPr/>
          <p:nvPr/>
        </p:nvCxnSpPr>
        <p:spPr>
          <a:xfrm flipH="1">
            <a:off x="4480252" y="4320986"/>
            <a:ext cx="2839500" cy="127200"/>
          </a:xfrm>
          <a:prstGeom prst="bentConnector4">
            <a:avLst>
              <a:gd fmla="val 5591" name="adj1"/>
              <a:gd fmla="val 483954" name="adj2"/>
            </a:avLst>
          </a:prstGeom>
          <a:noFill/>
          <a:ln cap="flat" cmpd="sng" w="57150">
            <a:solidFill>
              <a:srgbClr val="65747C"/>
            </a:solidFill>
            <a:prstDash val="solid"/>
            <a:round/>
            <a:headEnd len="sm" w="sm" type="none"/>
            <a:tailEnd len="med" w="med" type="triangle"/>
          </a:ln>
        </p:spPr>
      </p:cxnSp>
      <p:cxnSp>
        <p:nvCxnSpPr>
          <p:cNvPr id="329" name="Google Shape;329;gb84628a04a_6_55"/>
          <p:cNvCxnSpPr/>
          <p:nvPr/>
        </p:nvCxnSpPr>
        <p:spPr>
          <a:xfrm rot="5400000">
            <a:off x="7350092" y="1302761"/>
            <a:ext cx="21000" cy="6270000"/>
          </a:xfrm>
          <a:prstGeom prst="bentConnector3">
            <a:avLst>
              <a:gd fmla="val 4677566" name="adj1"/>
            </a:avLst>
          </a:prstGeom>
          <a:noFill/>
          <a:ln cap="flat" cmpd="sng" w="57150">
            <a:solidFill>
              <a:srgbClr val="16ABE2"/>
            </a:solidFill>
            <a:prstDash val="solid"/>
            <a:round/>
            <a:headEnd len="sm" w="sm" type="none"/>
            <a:tailEnd len="med" w="med" type="triangle"/>
          </a:ln>
        </p:spPr>
      </p:cxnSp>
      <p:cxnSp>
        <p:nvCxnSpPr>
          <p:cNvPr id="330" name="Google Shape;330;gb84628a04a_6_55"/>
          <p:cNvCxnSpPr/>
          <p:nvPr/>
        </p:nvCxnSpPr>
        <p:spPr>
          <a:xfrm flipH="1" rot="5400000">
            <a:off x="5231452" y="2232686"/>
            <a:ext cx="27000" cy="4509600"/>
          </a:xfrm>
          <a:prstGeom prst="bentConnector3">
            <a:avLst>
              <a:gd fmla="val -2215422" name="adj1"/>
            </a:avLst>
          </a:prstGeom>
          <a:noFill/>
          <a:ln cap="flat" cmpd="sng" w="57150">
            <a:solidFill>
              <a:srgbClr val="65747C"/>
            </a:solidFill>
            <a:prstDash val="solid"/>
            <a:round/>
            <a:headEnd len="sm" w="sm" type="none"/>
            <a:tailEnd len="med" w="med" type="triangle"/>
          </a:ln>
        </p:spPr>
      </p:cxnSp>
      <p:cxnSp>
        <p:nvCxnSpPr>
          <p:cNvPr id="331" name="Google Shape;331;gb84628a04a_6_55"/>
          <p:cNvCxnSpPr/>
          <p:nvPr/>
        </p:nvCxnSpPr>
        <p:spPr>
          <a:xfrm rot="5400000">
            <a:off x="6464933" y="697961"/>
            <a:ext cx="46800" cy="7505400"/>
          </a:xfrm>
          <a:prstGeom prst="bentConnector3">
            <a:avLst>
              <a:gd fmla="val 1751472" name="adj1"/>
            </a:avLst>
          </a:prstGeom>
          <a:noFill/>
          <a:ln cap="flat" cmpd="sng" w="57150">
            <a:solidFill>
              <a:srgbClr val="16ABE2"/>
            </a:solidFill>
            <a:prstDash val="solid"/>
            <a:round/>
            <a:headEnd len="sm" w="sm" type="none"/>
            <a:tailEnd len="med" w="med" type="triangle"/>
          </a:ln>
        </p:spPr>
      </p:cxnSp>
      <p:sp>
        <p:nvSpPr>
          <p:cNvPr id="332" name="Google Shape;332;gb84628a04a_6_55"/>
          <p:cNvSpPr txBox="1"/>
          <p:nvPr/>
        </p:nvSpPr>
        <p:spPr>
          <a:xfrm>
            <a:off x="3784736" y="5639754"/>
            <a:ext cx="5135700" cy="3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700" cap="none" strike="noStrike">
                <a:solidFill>
                  <a:srgbClr val="000000"/>
                </a:solidFill>
                <a:latin typeface="Roboto"/>
                <a:ea typeface="Roboto"/>
                <a:cs typeface="Roboto"/>
                <a:sym typeface="Roboto"/>
              </a:rPr>
              <a:t>Continuous delivery - closed feedback loop</a:t>
            </a:r>
            <a:endParaRPr sz="1700">
              <a:solidFill>
                <a:schemeClr val="dk1"/>
              </a:solidFill>
              <a:latin typeface="Roboto"/>
              <a:ea typeface="Roboto"/>
              <a:cs typeface="Roboto"/>
              <a:sym typeface="Roboto"/>
            </a:endParaRPr>
          </a:p>
        </p:txBody>
      </p:sp>
      <p:sp>
        <p:nvSpPr>
          <p:cNvPr id="333" name="Google Shape;333;gb84628a04a_6_55"/>
          <p:cNvSpPr/>
          <p:nvPr/>
        </p:nvSpPr>
        <p:spPr>
          <a:xfrm>
            <a:off x="8429100" y="5740647"/>
            <a:ext cx="1388700" cy="609600"/>
          </a:xfrm>
          <a:prstGeom prst="wedgeRoundRectCallout">
            <a:avLst>
              <a:gd fmla="val -80284" name="adj1"/>
              <a:gd fmla="val -35293" name="adj2"/>
              <a:gd fmla="val 16667" name="adj3"/>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300" cap="none" strike="noStrike">
                <a:solidFill>
                  <a:srgbClr val="FFFFFF"/>
                </a:solidFill>
                <a:latin typeface="Roboto"/>
                <a:ea typeface="Roboto"/>
                <a:cs typeface="Roboto"/>
                <a:sym typeface="Roboto"/>
              </a:rPr>
              <a:t>Fast feedback loop</a:t>
            </a:r>
            <a:endParaRPr sz="1300">
              <a:latin typeface="Roboto"/>
              <a:ea typeface="Roboto"/>
              <a:cs typeface="Roboto"/>
              <a:sym typeface="Roboto"/>
            </a:endParaRPr>
          </a:p>
        </p:txBody>
      </p:sp>
      <p:cxnSp>
        <p:nvCxnSpPr>
          <p:cNvPr id="334" name="Google Shape;334;gb84628a04a_6_55"/>
          <p:cNvCxnSpPr/>
          <p:nvPr/>
        </p:nvCxnSpPr>
        <p:spPr>
          <a:xfrm>
            <a:off x="2941250" y="5586900"/>
            <a:ext cx="7439400" cy="8400"/>
          </a:xfrm>
          <a:prstGeom prst="straightConnector1">
            <a:avLst/>
          </a:prstGeom>
          <a:noFill/>
          <a:ln cap="flat" cmpd="sng" w="57150">
            <a:solidFill>
              <a:srgbClr val="92D050"/>
            </a:solidFill>
            <a:prstDash val="solid"/>
            <a:round/>
            <a:headEnd len="med" w="med" type="triangle"/>
            <a:tailEnd len="med" w="med" type="triangle"/>
          </a:ln>
        </p:spPr>
      </p:cxnSp>
      <p:grpSp>
        <p:nvGrpSpPr>
          <p:cNvPr id="335" name="Google Shape;335;gb84628a04a_6_55"/>
          <p:cNvGrpSpPr/>
          <p:nvPr/>
        </p:nvGrpSpPr>
        <p:grpSpPr>
          <a:xfrm>
            <a:off x="2288715" y="3806709"/>
            <a:ext cx="1174800" cy="720052"/>
            <a:chOff x="2051935" y="3130848"/>
            <a:chExt cx="1174800" cy="720052"/>
          </a:xfrm>
        </p:grpSpPr>
        <p:sp>
          <p:nvSpPr>
            <p:cNvPr id="336" name="Google Shape;336;gb84628a04a_6_55"/>
            <p:cNvSpPr/>
            <p:nvPr/>
          </p:nvSpPr>
          <p:spPr>
            <a:xfrm>
              <a:off x="2446240" y="3490900"/>
              <a:ext cx="360000" cy="360000"/>
            </a:xfrm>
            <a:prstGeom prst="ellipse">
              <a:avLst/>
            </a:prstGeom>
            <a:solidFill>
              <a:schemeClr val="lt1"/>
            </a:solidFill>
            <a:ln cap="flat" cmpd="sng" w="5715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00">
                <a:solidFill>
                  <a:schemeClr val="lt1"/>
                </a:solidFill>
                <a:latin typeface="Roboto"/>
                <a:ea typeface="Roboto"/>
                <a:cs typeface="Roboto"/>
                <a:sym typeface="Roboto"/>
              </a:endParaRPr>
            </a:p>
          </p:txBody>
        </p:sp>
        <p:sp>
          <p:nvSpPr>
            <p:cNvPr id="337" name="Google Shape;337;gb84628a04a_6_55"/>
            <p:cNvSpPr txBox="1"/>
            <p:nvPr/>
          </p:nvSpPr>
          <p:spPr>
            <a:xfrm>
              <a:off x="2051935" y="3130848"/>
              <a:ext cx="1174800" cy="292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300" cap="none" strike="noStrike">
                  <a:solidFill>
                    <a:srgbClr val="000000"/>
                  </a:solidFill>
                  <a:latin typeface="Roboto"/>
                  <a:ea typeface="Roboto"/>
                  <a:cs typeface="Roboto"/>
                  <a:sym typeface="Roboto"/>
                </a:rPr>
                <a:t>Requirement</a:t>
              </a:r>
              <a:endParaRPr sz="1300">
                <a:latin typeface="Roboto"/>
                <a:ea typeface="Roboto"/>
                <a:cs typeface="Roboto"/>
                <a:sym typeface="Roboto"/>
              </a:endParaRPr>
            </a:p>
          </p:txBody>
        </p:sp>
      </p:grpSp>
      <p:grpSp>
        <p:nvGrpSpPr>
          <p:cNvPr id="338" name="Google Shape;338;gb84628a04a_6_55"/>
          <p:cNvGrpSpPr/>
          <p:nvPr/>
        </p:nvGrpSpPr>
        <p:grpSpPr>
          <a:xfrm>
            <a:off x="3985836" y="3806709"/>
            <a:ext cx="734100" cy="694277"/>
            <a:chOff x="2259212" y="3156623"/>
            <a:chExt cx="734100" cy="694277"/>
          </a:xfrm>
        </p:grpSpPr>
        <p:sp>
          <p:nvSpPr>
            <p:cNvPr id="339" name="Google Shape;339;gb84628a04a_6_55"/>
            <p:cNvSpPr/>
            <p:nvPr/>
          </p:nvSpPr>
          <p:spPr>
            <a:xfrm>
              <a:off x="2446240" y="3490900"/>
              <a:ext cx="360000" cy="360000"/>
            </a:xfrm>
            <a:prstGeom prst="ellipse">
              <a:avLst/>
            </a:prstGeom>
            <a:solidFill>
              <a:schemeClr val="lt1"/>
            </a:solidFill>
            <a:ln cap="flat" cmpd="sng" w="5715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00">
                <a:solidFill>
                  <a:schemeClr val="lt1"/>
                </a:solidFill>
                <a:latin typeface="Roboto"/>
                <a:ea typeface="Roboto"/>
                <a:cs typeface="Roboto"/>
                <a:sym typeface="Roboto"/>
              </a:endParaRPr>
            </a:p>
          </p:txBody>
        </p:sp>
        <p:sp>
          <p:nvSpPr>
            <p:cNvPr id="340" name="Google Shape;340;gb84628a04a_6_55"/>
            <p:cNvSpPr txBox="1"/>
            <p:nvPr/>
          </p:nvSpPr>
          <p:spPr>
            <a:xfrm>
              <a:off x="2259212" y="3156623"/>
              <a:ext cx="734100" cy="292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300" cap="none" strike="noStrike">
                  <a:solidFill>
                    <a:srgbClr val="000000"/>
                  </a:solidFill>
                  <a:latin typeface="Roboto"/>
                  <a:ea typeface="Roboto"/>
                  <a:cs typeface="Roboto"/>
                  <a:sym typeface="Roboto"/>
                </a:rPr>
                <a:t>Design</a:t>
              </a:r>
              <a:endParaRPr sz="1300">
                <a:solidFill>
                  <a:schemeClr val="dk1"/>
                </a:solidFill>
                <a:latin typeface="Roboto"/>
                <a:ea typeface="Roboto"/>
                <a:cs typeface="Roboto"/>
                <a:sym typeface="Roboto"/>
              </a:endParaRPr>
            </a:p>
          </p:txBody>
        </p:sp>
      </p:grpSp>
      <p:grpSp>
        <p:nvGrpSpPr>
          <p:cNvPr id="341" name="Google Shape;341;gb84628a04a_6_55"/>
          <p:cNvGrpSpPr/>
          <p:nvPr/>
        </p:nvGrpSpPr>
        <p:grpSpPr>
          <a:xfrm>
            <a:off x="5242227" y="3793900"/>
            <a:ext cx="1193400" cy="707086"/>
            <a:chOff x="2018359" y="3143814"/>
            <a:chExt cx="1193400" cy="707086"/>
          </a:xfrm>
        </p:grpSpPr>
        <p:sp>
          <p:nvSpPr>
            <p:cNvPr id="342" name="Google Shape;342;gb84628a04a_6_55"/>
            <p:cNvSpPr/>
            <p:nvPr/>
          </p:nvSpPr>
          <p:spPr>
            <a:xfrm>
              <a:off x="2446240" y="3490900"/>
              <a:ext cx="360000" cy="360000"/>
            </a:xfrm>
            <a:prstGeom prst="ellipse">
              <a:avLst/>
            </a:prstGeom>
            <a:solidFill>
              <a:schemeClr val="lt1"/>
            </a:solidFill>
            <a:ln cap="flat" cmpd="sng" w="5715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00">
                <a:solidFill>
                  <a:schemeClr val="lt1"/>
                </a:solidFill>
                <a:latin typeface="Roboto"/>
                <a:ea typeface="Roboto"/>
                <a:cs typeface="Roboto"/>
                <a:sym typeface="Roboto"/>
              </a:endParaRPr>
            </a:p>
          </p:txBody>
        </p:sp>
        <p:sp>
          <p:nvSpPr>
            <p:cNvPr id="343" name="Google Shape;343;gb84628a04a_6_55"/>
            <p:cNvSpPr txBox="1"/>
            <p:nvPr/>
          </p:nvSpPr>
          <p:spPr>
            <a:xfrm>
              <a:off x="2018359" y="3143814"/>
              <a:ext cx="1193400" cy="292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300" cap="none" strike="noStrike">
                  <a:solidFill>
                    <a:srgbClr val="000000"/>
                  </a:solidFill>
                  <a:latin typeface="Roboto"/>
                  <a:ea typeface="Roboto"/>
                  <a:cs typeface="Roboto"/>
                  <a:sym typeface="Roboto"/>
                </a:rPr>
                <a:t>Development</a:t>
              </a:r>
              <a:endParaRPr sz="1300">
                <a:latin typeface="Roboto"/>
                <a:ea typeface="Roboto"/>
                <a:cs typeface="Roboto"/>
                <a:sym typeface="Roboto"/>
              </a:endParaRPr>
            </a:p>
          </p:txBody>
        </p:sp>
      </p:grpSp>
      <p:grpSp>
        <p:nvGrpSpPr>
          <p:cNvPr id="344" name="Google Shape;344;gb84628a04a_6_55"/>
          <p:cNvGrpSpPr/>
          <p:nvPr/>
        </p:nvGrpSpPr>
        <p:grpSpPr>
          <a:xfrm>
            <a:off x="7110725" y="3783400"/>
            <a:ext cx="734100" cy="717586"/>
            <a:chOff x="2237213" y="3133314"/>
            <a:chExt cx="734100" cy="717586"/>
          </a:xfrm>
        </p:grpSpPr>
        <p:sp>
          <p:nvSpPr>
            <p:cNvPr id="345" name="Google Shape;345;gb84628a04a_6_55"/>
            <p:cNvSpPr/>
            <p:nvPr/>
          </p:nvSpPr>
          <p:spPr>
            <a:xfrm>
              <a:off x="2446240" y="3490900"/>
              <a:ext cx="360000" cy="360000"/>
            </a:xfrm>
            <a:prstGeom prst="ellipse">
              <a:avLst/>
            </a:prstGeom>
            <a:solidFill>
              <a:schemeClr val="lt1"/>
            </a:solidFill>
            <a:ln cap="flat" cmpd="sng" w="5715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00">
                <a:solidFill>
                  <a:schemeClr val="lt1"/>
                </a:solidFill>
                <a:latin typeface="Roboto"/>
                <a:ea typeface="Roboto"/>
                <a:cs typeface="Roboto"/>
                <a:sym typeface="Roboto"/>
              </a:endParaRPr>
            </a:p>
          </p:txBody>
        </p:sp>
        <p:sp>
          <p:nvSpPr>
            <p:cNvPr id="346" name="Google Shape;346;gb84628a04a_6_55"/>
            <p:cNvSpPr txBox="1"/>
            <p:nvPr/>
          </p:nvSpPr>
          <p:spPr>
            <a:xfrm>
              <a:off x="2237213" y="3133314"/>
              <a:ext cx="734100" cy="292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300" cap="none" strike="noStrike">
                  <a:solidFill>
                    <a:srgbClr val="000000"/>
                  </a:solidFill>
                  <a:latin typeface="Roboto"/>
                  <a:ea typeface="Roboto"/>
                  <a:cs typeface="Roboto"/>
                  <a:sym typeface="Roboto"/>
                </a:rPr>
                <a:t>Testing</a:t>
              </a:r>
              <a:endParaRPr sz="1300">
                <a:latin typeface="Roboto"/>
                <a:ea typeface="Roboto"/>
                <a:cs typeface="Roboto"/>
                <a:sym typeface="Roboto"/>
              </a:endParaRPr>
            </a:p>
          </p:txBody>
        </p:sp>
      </p:grpSp>
      <p:grpSp>
        <p:nvGrpSpPr>
          <p:cNvPr id="347" name="Google Shape;347;gb84628a04a_6_55"/>
          <p:cNvGrpSpPr/>
          <p:nvPr/>
        </p:nvGrpSpPr>
        <p:grpSpPr>
          <a:xfrm>
            <a:off x="8287133" y="3788349"/>
            <a:ext cx="1203600" cy="712637"/>
            <a:chOff x="2068777" y="3138263"/>
            <a:chExt cx="1203600" cy="712637"/>
          </a:xfrm>
        </p:grpSpPr>
        <p:sp>
          <p:nvSpPr>
            <p:cNvPr id="348" name="Google Shape;348;gb84628a04a_6_55"/>
            <p:cNvSpPr/>
            <p:nvPr/>
          </p:nvSpPr>
          <p:spPr>
            <a:xfrm>
              <a:off x="2446240" y="3490900"/>
              <a:ext cx="360000" cy="360000"/>
            </a:xfrm>
            <a:prstGeom prst="ellipse">
              <a:avLst/>
            </a:prstGeom>
            <a:solidFill>
              <a:schemeClr val="lt1"/>
            </a:solidFill>
            <a:ln cap="flat" cmpd="sng" w="5715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00">
                <a:solidFill>
                  <a:schemeClr val="lt1"/>
                </a:solidFill>
                <a:latin typeface="Roboto"/>
                <a:ea typeface="Roboto"/>
                <a:cs typeface="Roboto"/>
                <a:sym typeface="Roboto"/>
              </a:endParaRPr>
            </a:p>
          </p:txBody>
        </p:sp>
        <p:sp>
          <p:nvSpPr>
            <p:cNvPr id="349" name="Google Shape;349;gb84628a04a_6_55"/>
            <p:cNvSpPr txBox="1"/>
            <p:nvPr/>
          </p:nvSpPr>
          <p:spPr>
            <a:xfrm>
              <a:off x="2068777" y="3138263"/>
              <a:ext cx="1203600" cy="292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300" cap="none" strike="noStrike">
                  <a:solidFill>
                    <a:srgbClr val="000000"/>
                  </a:solidFill>
                  <a:latin typeface="Roboto"/>
                  <a:ea typeface="Roboto"/>
                  <a:cs typeface="Roboto"/>
                  <a:sym typeface="Roboto"/>
                </a:rPr>
                <a:t>Deployment</a:t>
              </a:r>
              <a:endParaRPr sz="1300">
                <a:latin typeface="Roboto"/>
                <a:ea typeface="Roboto"/>
                <a:cs typeface="Roboto"/>
                <a:sym typeface="Roboto"/>
              </a:endParaRPr>
            </a:p>
          </p:txBody>
        </p:sp>
      </p:grpSp>
      <p:grpSp>
        <p:nvGrpSpPr>
          <p:cNvPr id="350" name="Google Shape;350;gb84628a04a_6_55"/>
          <p:cNvGrpSpPr/>
          <p:nvPr/>
        </p:nvGrpSpPr>
        <p:grpSpPr>
          <a:xfrm>
            <a:off x="9844524" y="3596775"/>
            <a:ext cx="1047600" cy="883207"/>
            <a:chOff x="2128926" y="3370643"/>
            <a:chExt cx="1047600" cy="883207"/>
          </a:xfrm>
        </p:grpSpPr>
        <p:sp>
          <p:nvSpPr>
            <p:cNvPr id="351" name="Google Shape;351;gb84628a04a_6_55"/>
            <p:cNvSpPr/>
            <p:nvPr/>
          </p:nvSpPr>
          <p:spPr>
            <a:xfrm>
              <a:off x="2472715" y="3893850"/>
              <a:ext cx="360000" cy="360000"/>
            </a:xfrm>
            <a:prstGeom prst="ellipse">
              <a:avLst/>
            </a:prstGeom>
            <a:solidFill>
              <a:schemeClr val="lt1"/>
            </a:solidFill>
            <a:ln cap="flat" cmpd="sng" w="5715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00">
                <a:solidFill>
                  <a:schemeClr val="lt1"/>
                </a:solidFill>
                <a:latin typeface="Roboto"/>
                <a:ea typeface="Roboto"/>
                <a:cs typeface="Roboto"/>
                <a:sym typeface="Roboto"/>
              </a:endParaRPr>
            </a:p>
          </p:txBody>
        </p:sp>
        <p:sp>
          <p:nvSpPr>
            <p:cNvPr id="352" name="Google Shape;352;gb84628a04a_6_55"/>
            <p:cNvSpPr txBox="1"/>
            <p:nvPr/>
          </p:nvSpPr>
          <p:spPr>
            <a:xfrm>
              <a:off x="2128926" y="3370643"/>
              <a:ext cx="1047600" cy="49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300" cap="none" strike="noStrike">
                  <a:solidFill>
                    <a:srgbClr val="000000"/>
                  </a:solidFill>
                  <a:latin typeface="Roboto"/>
                  <a:ea typeface="Roboto"/>
                  <a:cs typeface="Roboto"/>
                  <a:sym typeface="Roboto"/>
                </a:rPr>
                <a:t>Monitoring/</a:t>
              </a:r>
              <a:endParaRPr sz="1300">
                <a:latin typeface="Roboto"/>
                <a:ea typeface="Roboto"/>
                <a:cs typeface="Roboto"/>
                <a:sym typeface="Roboto"/>
              </a:endParaRPr>
            </a:p>
            <a:p>
              <a:pPr indent="0" lvl="0" marL="0" marR="0" rtl="0" algn="l">
                <a:spcBef>
                  <a:spcPts val="0"/>
                </a:spcBef>
                <a:spcAft>
                  <a:spcPts val="0"/>
                </a:spcAft>
                <a:buNone/>
              </a:pPr>
              <a:r>
                <a:rPr i="0" lang="en-US" sz="1300" cap="none" strike="noStrike">
                  <a:solidFill>
                    <a:srgbClr val="000000"/>
                  </a:solidFill>
                  <a:latin typeface="Roboto"/>
                  <a:ea typeface="Roboto"/>
                  <a:cs typeface="Roboto"/>
                  <a:sym typeface="Roboto"/>
                </a:rPr>
                <a:t>Operations</a:t>
              </a:r>
              <a:endParaRPr sz="1300">
                <a:latin typeface="Roboto"/>
                <a:ea typeface="Roboto"/>
                <a:cs typeface="Roboto"/>
                <a:sym typeface="Roboto"/>
              </a:endParaRPr>
            </a:p>
          </p:txBody>
        </p:sp>
      </p:grpSp>
      <p:cxnSp>
        <p:nvCxnSpPr>
          <p:cNvPr id="353" name="Google Shape;353;gb84628a04a_6_55"/>
          <p:cNvCxnSpPr>
            <a:endCxn id="336" idx="2"/>
          </p:cNvCxnSpPr>
          <p:nvPr/>
        </p:nvCxnSpPr>
        <p:spPr>
          <a:xfrm>
            <a:off x="1508220" y="4335061"/>
            <a:ext cx="1174800" cy="11700"/>
          </a:xfrm>
          <a:prstGeom prst="straightConnector1">
            <a:avLst/>
          </a:prstGeom>
          <a:noFill/>
          <a:ln cap="flat" cmpd="sng" w="76200">
            <a:solidFill>
              <a:srgbClr val="16ABE2"/>
            </a:solidFill>
            <a:prstDash val="solid"/>
            <a:round/>
            <a:headEnd len="sm" w="sm" type="none"/>
            <a:tailEnd len="med" w="med" type="triangle"/>
          </a:ln>
        </p:spPr>
      </p:cxnSp>
      <p:cxnSp>
        <p:nvCxnSpPr>
          <p:cNvPr id="354" name="Google Shape;354;gb84628a04a_6_55"/>
          <p:cNvCxnSpPr/>
          <p:nvPr/>
        </p:nvCxnSpPr>
        <p:spPr>
          <a:xfrm>
            <a:off x="3035620" y="4320986"/>
            <a:ext cx="625500" cy="0"/>
          </a:xfrm>
          <a:prstGeom prst="straightConnector1">
            <a:avLst/>
          </a:prstGeom>
          <a:noFill/>
          <a:ln cap="flat" cmpd="sng" w="57150">
            <a:solidFill>
              <a:srgbClr val="FF0000"/>
            </a:solidFill>
            <a:prstDash val="solid"/>
            <a:round/>
            <a:headEnd len="sm" w="sm" type="none"/>
            <a:tailEnd len="med" w="med" type="triangle"/>
          </a:ln>
        </p:spPr>
      </p:cxnSp>
      <p:cxnSp>
        <p:nvCxnSpPr>
          <p:cNvPr id="355" name="Google Shape;355;gb84628a04a_6_55"/>
          <p:cNvCxnSpPr>
            <a:stCxn id="339" idx="6"/>
          </p:cNvCxnSpPr>
          <p:nvPr/>
        </p:nvCxnSpPr>
        <p:spPr>
          <a:xfrm>
            <a:off x="4532864" y="4320986"/>
            <a:ext cx="568200" cy="0"/>
          </a:xfrm>
          <a:prstGeom prst="straightConnector1">
            <a:avLst/>
          </a:prstGeom>
          <a:noFill/>
          <a:ln cap="flat" cmpd="sng" w="57150">
            <a:solidFill>
              <a:srgbClr val="FF0000"/>
            </a:solidFill>
            <a:prstDash val="solid"/>
            <a:round/>
            <a:headEnd len="sm" w="sm" type="none"/>
            <a:tailEnd len="med" w="med" type="triangle"/>
          </a:ln>
        </p:spPr>
      </p:cxnSp>
      <p:cxnSp>
        <p:nvCxnSpPr>
          <p:cNvPr id="356" name="Google Shape;356;gb84628a04a_6_55"/>
          <p:cNvCxnSpPr>
            <a:stCxn id="342" idx="6"/>
          </p:cNvCxnSpPr>
          <p:nvPr/>
        </p:nvCxnSpPr>
        <p:spPr>
          <a:xfrm flipH="1" rot="10800000">
            <a:off x="6030108" y="4309286"/>
            <a:ext cx="439200" cy="11700"/>
          </a:xfrm>
          <a:prstGeom prst="straightConnector1">
            <a:avLst/>
          </a:prstGeom>
          <a:noFill/>
          <a:ln cap="flat" cmpd="sng" w="57150">
            <a:solidFill>
              <a:srgbClr val="FF0000"/>
            </a:solidFill>
            <a:prstDash val="solid"/>
            <a:round/>
            <a:headEnd len="sm" w="sm" type="none"/>
            <a:tailEnd len="med" w="med" type="triangle"/>
          </a:ln>
        </p:spPr>
      </p:cxnSp>
      <p:cxnSp>
        <p:nvCxnSpPr>
          <p:cNvPr id="357" name="Google Shape;357;gb84628a04a_6_55"/>
          <p:cNvCxnSpPr>
            <a:stCxn id="345" idx="6"/>
          </p:cNvCxnSpPr>
          <p:nvPr/>
        </p:nvCxnSpPr>
        <p:spPr>
          <a:xfrm flipH="1" rot="10800000">
            <a:off x="7679752" y="4309286"/>
            <a:ext cx="526200" cy="11700"/>
          </a:xfrm>
          <a:prstGeom prst="straightConnector1">
            <a:avLst/>
          </a:prstGeom>
          <a:noFill/>
          <a:ln cap="flat" cmpd="sng" w="57150">
            <a:solidFill>
              <a:srgbClr val="FF0000"/>
            </a:solidFill>
            <a:prstDash val="solid"/>
            <a:round/>
            <a:headEnd len="sm" w="sm" type="none"/>
            <a:tailEnd len="med" w="med" type="triangle"/>
          </a:ln>
        </p:spPr>
      </p:cxnSp>
      <p:cxnSp>
        <p:nvCxnSpPr>
          <p:cNvPr id="358" name="Google Shape;358;gb84628a04a_6_55"/>
          <p:cNvCxnSpPr>
            <a:stCxn id="348" idx="6"/>
          </p:cNvCxnSpPr>
          <p:nvPr/>
        </p:nvCxnSpPr>
        <p:spPr>
          <a:xfrm>
            <a:off x="9024596" y="4320986"/>
            <a:ext cx="590400" cy="0"/>
          </a:xfrm>
          <a:prstGeom prst="straightConnector1">
            <a:avLst/>
          </a:prstGeom>
          <a:noFill/>
          <a:ln cap="flat" cmpd="sng" w="57150">
            <a:solidFill>
              <a:srgbClr val="FF0000"/>
            </a:solidFill>
            <a:prstDash val="solid"/>
            <a:round/>
            <a:headEnd len="sm" w="sm" type="none"/>
            <a:tailEnd len="med" w="med" type="triangle"/>
          </a:ln>
        </p:spPr>
      </p:cxnSp>
      <p:sp>
        <p:nvSpPr>
          <p:cNvPr id="359" name="Google Shape;359;gb84628a04a_6_55"/>
          <p:cNvSpPr txBox="1"/>
          <p:nvPr/>
        </p:nvSpPr>
        <p:spPr>
          <a:xfrm>
            <a:off x="365375" y="3596775"/>
            <a:ext cx="1733400" cy="61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700" cap="none" strike="noStrike">
                <a:solidFill>
                  <a:srgbClr val="000000"/>
                </a:solidFill>
                <a:latin typeface="Roboto"/>
                <a:ea typeface="Roboto"/>
                <a:cs typeface="Roboto"/>
                <a:sym typeface="Roboto"/>
              </a:rPr>
              <a:t>Minimum viable product</a:t>
            </a:r>
            <a:r>
              <a:rPr lang="en-US" sz="1700">
                <a:solidFill>
                  <a:schemeClr val="dk1"/>
                </a:solidFill>
                <a:latin typeface="Roboto"/>
                <a:ea typeface="Roboto"/>
                <a:cs typeface="Roboto"/>
                <a:sym typeface="Roboto"/>
              </a:rPr>
              <a:t> </a:t>
            </a:r>
            <a:r>
              <a:rPr i="0" lang="en-US" sz="1700" cap="none" strike="noStrike">
                <a:solidFill>
                  <a:srgbClr val="000000"/>
                </a:solidFill>
                <a:latin typeface="Roboto"/>
                <a:ea typeface="Roboto"/>
                <a:cs typeface="Roboto"/>
                <a:sym typeface="Roboto"/>
              </a:rPr>
              <a:t>(MVP)</a:t>
            </a:r>
            <a:endParaRPr sz="1300">
              <a:latin typeface="Roboto"/>
              <a:ea typeface="Roboto"/>
              <a:cs typeface="Roboto"/>
              <a:sym typeface="Roboto"/>
            </a:endParaRPr>
          </a:p>
        </p:txBody>
      </p:sp>
      <p:cxnSp>
        <p:nvCxnSpPr>
          <p:cNvPr id="360" name="Google Shape;360;gb84628a04a_6_55"/>
          <p:cNvCxnSpPr/>
          <p:nvPr/>
        </p:nvCxnSpPr>
        <p:spPr>
          <a:xfrm rot="-5400000">
            <a:off x="6517215" y="-44391"/>
            <a:ext cx="210000" cy="7492200"/>
          </a:xfrm>
          <a:prstGeom prst="bentConnector3">
            <a:avLst>
              <a:gd fmla="val 213361" name="adj1"/>
            </a:avLst>
          </a:prstGeom>
          <a:noFill/>
          <a:ln cap="flat" cmpd="sng" w="57150">
            <a:solidFill>
              <a:srgbClr val="16ABE2"/>
            </a:solidFill>
            <a:prstDash val="solid"/>
            <a:round/>
            <a:headEnd len="sm" w="sm" type="none"/>
            <a:tailEnd len="med" w="med" type="triangle"/>
          </a:ln>
        </p:spPr>
      </p:cxnSp>
      <p:sp>
        <p:nvSpPr>
          <p:cNvPr id="361" name="Google Shape;361;gb84628a04a_6_55"/>
          <p:cNvSpPr txBox="1"/>
          <p:nvPr/>
        </p:nvSpPr>
        <p:spPr>
          <a:xfrm>
            <a:off x="3869615" y="1600352"/>
            <a:ext cx="4559400" cy="3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700" cap="none" strike="noStrike">
                <a:solidFill>
                  <a:srgbClr val="000000"/>
                </a:solidFill>
                <a:latin typeface="Roboto"/>
                <a:ea typeface="Roboto"/>
                <a:cs typeface="Roboto"/>
                <a:sym typeface="Roboto"/>
              </a:rPr>
              <a:t>Continuous delivery - forward process</a:t>
            </a:r>
            <a:endParaRPr sz="1700">
              <a:solidFill>
                <a:schemeClr val="dk1"/>
              </a:solidFill>
              <a:latin typeface="Roboto"/>
              <a:ea typeface="Roboto"/>
              <a:cs typeface="Roboto"/>
              <a:sym typeface="Roboto"/>
            </a:endParaRPr>
          </a:p>
        </p:txBody>
      </p:sp>
      <p:cxnSp>
        <p:nvCxnSpPr>
          <p:cNvPr id="362" name="Google Shape;362;gb84628a04a_6_55"/>
          <p:cNvCxnSpPr/>
          <p:nvPr/>
        </p:nvCxnSpPr>
        <p:spPr>
          <a:xfrm>
            <a:off x="2874750" y="3162950"/>
            <a:ext cx="4472700" cy="0"/>
          </a:xfrm>
          <a:prstGeom prst="straightConnector1">
            <a:avLst/>
          </a:prstGeom>
          <a:noFill/>
          <a:ln cap="flat" cmpd="sng" w="57150">
            <a:solidFill>
              <a:srgbClr val="92D050"/>
            </a:solidFill>
            <a:prstDash val="solid"/>
            <a:round/>
            <a:headEnd len="med" w="med" type="triangle"/>
            <a:tailEnd len="med" w="med" type="triangle"/>
          </a:ln>
        </p:spPr>
      </p:cxnSp>
      <p:cxnSp>
        <p:nvCxnSpPr>
          <p:cNvPr id="363" name="Google Shape;363;gb84628a04a_6_55"/>
          <p:cNvCxnSpPr/>
          <p:nvPr/>
        </p:nvCxnSpPr>
        <p:spPr>
          <a:xfrm>
            <a:off x="5882500" y="2896925"/>
            <a:ext cx="3028500" cy="12900"/>
          </a:xfrm>
          <a:prstGeom prst="straightConnector1">
            <a:avLst/>
          </a:prstGeom>
          <a:noFill/>
          <a:ln cap="flat" cmpd="sng" w="57150">
            <a:solidFill>
              <a:srgbClr val="92D050"/>
            </a:solidFill>
            <a:prstDash val="solid"/>
            <a:round/>
            <a:headEnd len="med" w="med" type="triangle"/>
            <a:tailEnd len="med" w="med" type="triangle"/>
          </a:ln>
        </p:spPr>
      </p:cxnSp>
      <p:sp>
        <p:nvSpPr>
          <p:cNvPr id="364" name="Google Shape;364;gb84628a04a_6_55"/>
          <p:cNvSpPr txBox="1"/>
          <p:nvPr/>
        </p:nvSpPr>
        <p:spPr>
          <a:xfrm>
            <a:off x="4034075" y="2725175"/>
            <a:ext cx="1174800" cy="3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700" cap="none" strike="noStrike">
                <a:solidFill>
                  <a:srgbClr val="000000"/>
                </a:solidFill>
                <a:latin typeface="Roboto"/>
                <a:ea typeface="Roboto"/>
                <a:cs typeface="Roboto"/>
                <a:sym typeface="Roboto"/>
              </a:rPr>
              <a:t>Agile loop</a:t>
            </a:r>
            <a:endParaRPr sz="1700">
              <a:solidFill>
                <a:schemeClr val="dk1"/>
              </a:solidFill>
              <a:latin typeface="Roboto"/>
              <a:ea typeface="Roboto"/>
              <a:cs typeface="Roboto"/>
              <a:sym typeface="Roboto"/>
            </a:endParaRPr>
          </a:p>
        </p:txBody>
      </p:sp>
      <p:sp>
        <p:nvSpPr>
          <p:cNvPr id="365" name="Google Shape;365;gb84628a04a_6_55"/>
          <p:cNvSpPr txBox="1"/>
          <p:nvPr/>
        </p:nvSpPr>
        <p:spPr>
          <a:xfrm>
            <a:off x="6718809" y="2471971"/>
            <a:ext cx="2915700" cy="3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700" cap="none" strike="noStrike">
                <a:solidFill>
                  <a:srgbClr val="000000"/>
                </a:solidFill>
                <a:latin typeface="Roboto"/>
                <a:ea typeface="Roboto"/>
                <a:cs typeface="Roboto"/>
                <a:sym typeface="Roboto"/>
              </a:rPr>
              <a:t>Continuous deployment</a:t>
            </a:r>
            <a:endParaRPr sz="1700">
              <a:solidFill>
                <a:schemeClr val="dk1"/>
              </a:solidFill>
              <a:latin typeface="Roboto"/>
              <a:ea typeface="Roboto"/>
              <a:cs typeface="Roboto"/>
              <a:sym typeface="Roboto"/>
            </a:endParaRPr>
          </a:p>
        </p:txBody>
      </p:sp>
      <p:sp>
        <p:nvSpPr>
          <p:cNvPr id="366" name="Google Shape;366;gb84628a04a_6_55"/>
          <p:cNvSpPr/>
          <p:nvPr/>
        </p:nvSpPr>
        <p:spPr>
          <a:xfrm>
            <a:off x="7908184" y="1320768"/>
            <a:ext cx="1388700" cy="609600"/>
          </a:xfrm>
          <a:prstGeom prst="wedgeRoundRectCallout">
            <a:avLst>
              <a:gd fmla="val -69955" name="adj1"/>
              <a:gd fmla="val 26459" name="adj2"/>
              <a:gd fmla="val 16667" name="adj3"/>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300" cap="none" strike="noStrike">
                <a:solidFill>
                  <a:srgbClr val="FFFFFF"/>
                </a:solidFill>
                <a:latin typeface="Roboto"/>
                <a:ea typeface="Roboto"/>
                <a:cs typeface="Roboto"/>
                <a:sym typeface="Roboto"/>
              </a:rPr>
              <a:t>Batched and frequent delivery</a:t>
            </a:r>
            <a:endParaRPr sz="1300">
              <a:latin typeface="Roboto"/>
              <a:ea typeface="Roboto"/>
              <a:cs typeface="Roboto"/>
              <a:sym typeface="Roboto"/>
            </a:endParaRPr>
          </a:p>
        </p:txBody>
      </p:sp>
      <p:sp>
        <p:nvSpPr>
          <p:cNvPr id="367" name="Google Shape;367;gb84628a04a_6_55"/>
          <p:cNvSpPr/>
          <p:nvPr/>
        </p:nvSpPr>
        <p:spPr>
          <a:xfrm>
            <a:off x="4839300" y="1978898"/>
            <a:ext cx="1256700" cy="724500"/>
          </a:xfrm>
          <a:prstGeom prst="wedgeRoundRectCallout">
            <a:avLst>
              <a:gd fmla="val -63686" name="adj1"/>
              <a:gd fmla="val 54472" name="adj2"/>
              <a:gd fmla="val 16667" name="adj3"/>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300" cap="none" strike="noStrike">
                <a:solidFill>
                  <a:srgbClr val="FFFFFF"/>
                </a:solidFill>
                <a:latin typeface="Roboto"/>
                <a:ea typeface="Roboto"/>
                <a:cs typeface="Roboto"/>
                <a:sym typeface="Roboto"/>
              </a:rPr>
              <a:t>Business</a:t>
            </a:r>
            <a:r>
              <a:rPr lang="en-US" sz="1300">
                <a:solidFill>
                  <a:srgbClr val="FFFFFF"/>
                </a:solidFill>
                <a:latin typeface="Roboto"/>
                <a:ea typeface="Roboto"/>
                <a:cs typeface="Roboto"/>
                <a:sym typeface="Roboto"/>
              </a:rPr>
              <a:t> d</a:t>
            </a:r>
            <a:r>
              <a:rPr i="0" lang="en-US" sz="1300" cap="none" strike="noStrike">
                <a:solidFill>
                  <a:srgbClr val="FFFFFF"/>
                </a:solidFill>
                <a:latin typeface="Roboto"/>
                <a:ea typeface="Roboto"/>
                <a:cs typeface="Roboto"/>
                <a:sym typeface="Roboto"/>
              </a:rPr>
              <a:t>riven fast feedback loop</a:t>
            </a:r>
            <a:endParaRPr sz="1300">
              <a:latin typeface="Roboto"/>
              <a:ea typeface="Roboto"/>
              <a:cs typeface="Roboto"/>
              <a:sym typeface="Roboto"/>
            </a:endParaRPr>
          </a:p>
        </p:txBody>
      </p:sp>
      <p:sp>
        <p:nvSpPr>
          <p:cNvPr id="368" name="Google Shape;368;gb84628a04a_6_55"/>
          <p:cNvSpPr/>
          <p:nvPr/>
        </p:nvSpPr>
        <p:spPr>
          <a:xfrm>
            <a:off x="9360525" y="2046500"/>
            <a:ext cx="1349100" cy="640800"/>
          </a:xfrm>
          <a:prstGeom prst="wedgeRoundRectCallout">
            <a:avLst>
              <a:gd fmla="val -63686" name="adj1"/>
              <a:gd fmla="val 54472" name="adj2"/>
              <a:gd fmla="val 16667" name="adj3"/>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300" cap="none" strike="noStrike">
                <a:solidFill>
                  <a:srgbClr val="FFFFFF"/>
                </a:solidFill>
                <a:latin typeface="Roboto"/>
                <a:ea typeface="Roboto"/>
                <a:cs typeface="Roboto"/>
                <a:sym typeface="Roboto"/>
              </a:rPr>
              <a:t>Automated OPS collaboration</a:t>
            </a:r>
            <a:endParaRPr sz="1300">
              <a:latin typeface="Roboto"/>
              <a:ea typeface="Roboto"/>
              <a:cs typeface="Roboto"/>
              <a:sym typeface="Roboto"/>
            </a:endParaRPr>
          </a:p>
        </p:txBody>
      </p:sp>
      <p:cxnSp>
        <p:nvCxnSpPr>
          <p:cNvPr id="369" name="Google Shape;369;gb84628a04a_6_55"/>
          <p:cNvCxnSpPr/>
          <p:nvPr/>
        </p:nvCxnSpPr>
        <p:spPr>
          <a:xfrm rot="5400000">
            <a:off x="6653075" y="2969200"/>
            <a:ext cx="10500" cy="1638900"/>
          </a:xfrm>
          <a:prstGeom prst="bentConnector3">
            <a:avLst>
              <a:gd fmla="val -2267857" name="adj1"/>
            </a:avLst>
          </a:prstGeom>
          <a:noFill/>
          <a:ln cap="flat" cmpd="sng" w="57150">
            <a:solidFill>
              <a:srgbClr val="65747C"/>
            </a:solidFill>
            <a:prstDash val="solid"/>
            <a:round/>
            <a:headEnd len="sm" w="sm" type="none"/>
            <a:tailEnd len="med" w="med" type="triangle"/>
          </a:ln>
        </p:spPr>
      </p:cxnSp>
      <p:cxnSp>
        <p:nvCxnSpPr>
          <p:cNvPr id="370" name="Google Shape;370;gb84628a04a_6_55"/>
          <p:cNvCxnSpPr/>
          <p:nvPr/>
        </p:nvCxnSpPr>
        <p:spPr>
          <a:xfrm rot="5400000">
            <a:off x="5847558" y="4133636"/>
            <a:ext cx="369900" cy="364800"/>
          </a:xfrm>
          <a:prstGeom prst="bentConnector5">
            <a:avLst>
              <a:gd fmla="val 1338" name="adj1"/>
              <a:gd fmla="val -105384" name="adj2"/>
              <a:gd fmla="val 164376" name="adj3"/>
            </a:avLst>
          </a:prstGeom>
          <a:noFill/>
          <a:ln cap="flat" cmpd="sng" w="57150">
            <a:solidFill>
              <a:srgbClr val="65747C"/>
            </a:solidFill>
            <a:prstDash val="solid"/>
            <a:round/>
            <a:headEnd len="sm" w="sm" type="none"/>
            <a:tailEnd len="med" w="med" type="triangle"/>
          </a:ln>
        </p:spPr>
      </p:cxnSp>
      <p:sp>
        <p:nvSpPr>
          <p:cNvPr id="371" name="Google Shape;371;gb84628a04a_6_55"/>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i="0" lang="en-US" sz="3500" cap="none" strike="noStrike">
                <a:solidFill>
                  <a:srgbClr val="00A4FF"/>
                </a:solidFill>
                <a:latin typeface="Roboto"/>
                <a:ea typeface="Roboto"/>
                <a:cs typeface="Roboto"/>
                <a:sym typeface="Roboto"/>
              </a:rPr>
              <a:t>1.2.7 Continuous delivery</a:t>
            </a:r>
            <a:endParaRPr sz="3500">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cxnSp>
        <p:nvCxnSpPr>
          <p:cNvPr id="377" name="Google Shape;377;gb84628a04a_6_51"/>
          <p:cNvCxnSpPr/>
          <p:nvPr/>
        </p:nvCxnSpPr>
        <p:spPr>
          <a:xfrm flipH="1" rot="10800000">
            <a:off x="1072897" y="2751213"/>
            <a:ext cx="7968300" cy="300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378" name="Google Shape;378;gb84628a04a_6_51"/>
          <p:cNvSpPr/>
          <p:nvPr/>
        </p:nvSpPr>
        <p:spPr>
          <a:xfrm>
            <a:off x="1493585" y="2784376"/>
            <a:ext cx="5779846" cy="744062"/>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i="0" lang="en-US" sz="2000" cap="none" strike="noStrike">
                <a:solidFill>
                  <a:srgbClr val="01ACF1"/>
                </a:solidFill>
                <a:latin typeface="Roboto"/>
                <a:ea typeface="Roboto"/>
                <a:cs typeface="Roboto"/>
                <a:sym typeface="Roboto"/>
              </a:rPr>
              <a:t>2.1 Overview of serverless architecture</a:t>
            </a:r>
            <a:endParaRPr sz="2000">
              <a:solidFill>
                <a:srgbClr val="01ACF1"/>
              </a:solidFill>
              <a:latin typeface="Roboto"/>
              <a:ea typeface="Roboto"/>
              <a:cs typeface="Roboto"/>
              <a:sym typeface="Roboto"/>
            </a:endParaRPr>
          </a:p>
        </p:txBody>
      </p:sp>
      <p:cxnSp>
        <p:nvCxnSpPr>
          <p:cNvPr id="379" name="Google Shape;379;gb84628a04a_6_51"/>
          <p:cNvCxnSpPr/>
          <p:nvPr/>
        </p:nvCxnSpPr>
        <p:spPr>
          <a:xfrm>
            <a:off x="1431672" y="3409578"/>
            <a:ext cx="3264000"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380" name="Google Shape;380;gb84628a04a_6_51"/>
          <p:cNvSpPr/>
          <p:nvPr/>
        </p:nvSpPr>
        <p:spPr>
          <a:xfrm>
            <a:off x="1493573" y="3447675"/>
            <a:ext cx="7805194" cy="742202"/>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i="0" lang="en-US" sz="2000" cap="none" strike="noStrike">
                <a:solidFill>
                  <a:srgbClr val="01ACF1"/>
                </a:solidFill>
                <a:latin typeface="Roboto"/>
                <a:ea typeface="Roboto"/>
                <a:cs typeface="Roboto"/>
                <a:sym typeface="Roboto"/>
              </a:rPr>
              <a:t>2.2 Applications and limitations of serverless architecture</a:t>
            </a:r>
            <a:endParaRPr sz="2000">
              <a:solidFill>
                <a:srgbClr val="01ACF1"/>
              </a:solidFill>
              <a:latin typeface="Roboto"/>
              <a:ea typeface="Roboto"/>
              <a:cs typeface="Roboto"/>
              <a:sym typeface="Roboto"/>
            </a:endParaRPr>
          </a:p>
        </p:txBody>
      </p:sp>
      <p:cxnSp>
        <p:nvCxnSpPr>
          <p:cNvPr id="381" name="Google Shape;381;gb84628a04a_6_51"/>
          <p:cNvCxnSpPr/>
          <p:nvPr/>
        </p:nvCxnSpPr>
        <p:spPr>
          <a:xfrm>
            <a:off x="1431672" y="4057650"/>
            <a:ext cx="3264000"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382" name="Google Shape;382;gb84628a04a_6_51"/>
          <p:cNvSpPr/>
          <p:nvPr/>
        </p:nvSpPr>
        <p:spPr>
          <a:xfrm>
            <a:off x="1137976" y="2041425"/>
            <a:ext cx="7917000" cy="638100"/>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Autofit/>
          </a:bodyPr>
          <a:lstStyle/>
          <a:p>
            <a:pPr indent="0" lvl="0" marL="0" marR="0" rtl="0" algn="l">
              <a:spcBef>
                <a:spcPts val="0"/>
              </a:spcBef>
              <a:spcAft>
                <a:spcPts val="0"/>
              </a:spcAft>
              <a:buClr>
                <a:srgbClr val="1CADE4"/>
              </a:buClr>
              <a:buSzPts val="1900"/>
              <a:buFont typeface="Times New Roman"/>
              <a:buNone/>
            </a:pPr>
            <a:r>
              <a:rPr b="1" i="0" lang="en-US" sz="1900" cap="none" strike="noStrike">
                <a:solidFill>
                  <a:srgbClr val="1CADE4"/>
                </a:solidFill>
                <a:latin typeface="Roboto"/>
                <a:ea typeface="Roboto"/>
                <a:cs typeface="Roboto"/>
                <a:sym typeface="Roboto"/>
              </a:rPr>
              <a:t>Section 2. Implementation of Serverless Architecture in Tencent Cloud</a:t>
            </a:r>
            <a:endParaRPr>
              <a:latin typeface="Roboto"/>
              <a:ea typeface="Roboto"/>
              <a:cs typeface="Roboto"/>
              <a:sym typeface="Roboto"/>
            </a:endParaRPr>
          </a:p>
        </p:txBody>
      </p:sp>
      <p:sp>
        <p:nvSpPr>
          <p:cNvPr id="383" name="Google Shape;383;gb84628a04a_6_51"/>
          <p:cNvSpPr/>
          <p:nvPr/>
        </p:nvSpPr>
        <p:spPr>
          <a:xfrm>
            <a:off x="1072897" y="2041426"/>
            <a:ext cx="68400" cy="6381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400"/>
              <a:buFont typeface="Arial"/>
              <a:buNone/>
            </a:pPr>
            <a:r>
              <a:t/>
            </a:r>
            <a:endParaRPr sz="2400">
              <a:solidFill>
                <a:srgbClr val="1482AB"/>
              </a:solidFill>
              <a:latin typeface="Arial"/>
              <a:ea typeface="Arial"/>
              <a:cs typeface="Arial"/>
              <a:sym typeface="Arial"/>
            </a:endParaRPr>
          </a:p>
        </p:txBody>
      </p:sp>
      <p:sp>
        <p:nvSpPr>
          <p:cNvPr id="384" name="Google Shape;384;gb84628a04a_6_51"/>
          <p:cNvSpPr/>
          <p:nvPr/>
        </p:nvSpPr>
        <p:spPr>
          <a:xfrm>
            <a:off x="1501382" y="4068761"/>
            <a:ext cx="4891255" cy="744062"/>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None/>
            </a:pPr>
            <a:r>
              <a:rPr i="0" lang="en-US" sz="2000" cap="none" strike="noStrike">
                <a:solidFill>
                  <a:srgbClr val="01ACF1"/>
                </a:solidFill>
                <a:latin typeface="Roboto"/>
                <a:ea typeface="Roboto"/>
                <a:cs typeface="Roboto"/>
                <a:sym typeface="Roboto"/>
              </a:rPr>
              <a:t>2.3 SCF and serverless applications</a:t>
            </a:r>
            <a:endParaRPr sz="2000">
              <a:solidFill>
                <a:schemeClr val="dk1"/>
              </a:solidFill>
              <a:latin typeface="Roboto"/>
              <a:ea typeface="Roboto"/>
              <a:cs typeface="Roboto"/>
              <a:sym typeface="Roboto"/>
            </a:endParaRPr>
          </a:p>
        </p:txBody>
      </p:sp>
      <p:cxnSp>
        <p:nvCxnSpPr>
          <p:cNvPr id="385" name="Google Shape;385;gb84628a04a_6_51"/>
          <p:cNvCxnSpPr/>
          <p:nvPr/>
        </p:nvCxnSpPr>
        <p:spPr>
          <a:xfrm>
            <a:off x="1480530" y="4705722"/>
            <a:ext cx="3262200" cy="0"/>
          </a:xfrm>
          <a:prstGeom prst="straightConnector1">
            <a:avLst/>
          </a:prstGeom>
          <a:solidFill>
            <a:srgbClr val="19ACE4"/>
          </a:solidFill>
          <a:ln cap="flat" cmpd="sng" w="25400">
            <a:solidFill>
              <a:srgbClr val="BADBF2"/>
            </a:solidFill>
            <a:prstDash val="solid"/>
            <a:round/>
            <a:headEnd len="sm" w="sm" type="none"/>
            <a:tailEnd len="sm" w="sm" type="none"/>
          </a:ln>
        </p:spPr>
      </p:cxnSp>
      <p:cxnSp>
        <p:nvCxnSpPr>
          <p:cNvPr id="386" name="Google Shape;386;gb84628a04a_6_51"/>
          <p:cNvCxnSpPr/>
          <p:nvPr/>
        </p:nvCxnSpPr>
        <p:spPr>
          <a:xfrm>
            <a:off x="1504945" y="4705871"/>
            <a:ext cx="3264000" cy="0"/>
          </a:xfrm>
          <a:prstGeom prst="straightConnector1">
            <a:avLst/>
          </a:prstGeom>
          <a:solidFill>
            <a:srgbClr val="19ACE4"/>
          </a:solidFill>
          <a:ln cap="flat" cmpd="sng" w="25400">
            <a:solidFill>
              <a:srgbClr val="BADBF2"/>
            </a:solidFill>
            <a:prstDash val="solid"/>
            <a:round/>
            <a:headEnd len="sm" w="sm" type="none"/>
            <a:tailEnd len="sm" w="sm"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b84628a04a_6_47"/>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i="0" lang="en-US" sz="3600" cap="none" strike="noStrike">
                <a:solidFill>
                  <a:srgbClr val="00A4FF"/>
                </a:solidFill>
                <a:latin typeface="Roboto"/>
                <a:ea typeface="Roboto"/>
                <a:cs typeface="Roboto"/>
                <a:sym typeface="Roboto"/>
              </a:rPr>
              <a:t>2.1 Overview of serverless architecture</a:t>
            </a:r>
            <a:endParaRPr>
              <a:latin typeface="Roboto"/>
              <a:ea typeface="Roboto"/>
              <a:cs typeface="Roboto"/>
              <a:sym typeface="Roboto"/>
            </a:endParaRPr>
          </a:p>
        </p:txBody>
      </p:sp>
      <p:sp>
        <p:nvSpPr>
          <p:cNvPr id="393" name="Google Shape;393;gb84628a04a_6_47"/>
          <p:cNvSpPr txBox="1"/>
          <p:nvPr>
            <p:ph idx="1" type="body"/>
          </p:nvPr>
        </p:nvSpPr>
        <p:spPr>
          <a:xfrm>
            <a:off x="838200" y="1268760"/>
            <a:ext cx="10730400" cy="2652000"/>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2400"/>
              <a:buFont typeface="Roboto"/>
              <a:buChar char="●"/>
            </a:pPr>
            <a:r>
              <a:rPr i="0" lang="en-US" sz="2400" cap="none" strike="noStrike">
                <a:solidFill>
                  <a:srgbClr val="000000"/>
                </a:solidFill>
                <a:latin typeface="Roboto"/>
                <a:ea typeface="Roboto"/>
                <a:cs typeface="Roboto"/>
                <a:sym typeface="Roboto"/>
              </a:rPr>
              <a:t>What is </a:t>
            </a:r>
            <a:r>
              <a:rPr lang="en-US">
                <a:solidFill>
                  <a:srgbClr val="000000"/>
                </a:solidFill>
                <a:latin typeface="Roboto"/>
                <a:ea typeface="Roboto"/>
                <a:cs typeface="Roboto"/>
                <a:sym typeface="Roboto"/>
              </a:rPr>
              <a:t>Serverless</a:t>
            </a:r>
            <a:r>
              <a:rPr i="0" lang="en-US" sz="2400" cap="none" strike="noStrike">
                <a:solidFill>
                  <a:srgbClr val="000000"/>
                </a:solidFill>
                <a:latin typeface="Roboto"/>
                <a:ea typeface="Roboto"/>
                <a:cs typeface="Roboto"/>
                <a:sym typeface="Roboto"/>
              </a:rPr>
              <a:t>?</a:t>
            </a:r>
            <a:endParaRPr>
              <a:latin typeface="Roboto"/>
              <a:ea typeface="Roboto"/>
              <a:cs typeface="Roboto"/>
              <a:sym typeface="Roboto"/>
            </a:endParaRPr>
          </a:p>
          <a:p>
            <a:pPr indent="-355591" lvl="1" marL="836062" rtl="0" algn="l">
              <a:lnSpc>
                <a:spcPct val="100000"/>
              </a:lnSpc>
              <a:spcBef>
                <a:spcPts val="500"/>
              </a:spcBef>
              <a:spcAft>
                <a:spcPts val="0"/>
              </a:spcAft>
              <a:buSzPts val="2000"/>
              <a:buFont typeface="Roboto"/>
              <a:buChar char="■"/>
            </a:pPr>
            <a:r>
              <a:rPr i="0" lang="en-US" sz="2000" cap="none" strike="noStrike">
                <a:solidFill>
                  <a:srgbClr val="000000"/>
                </a:solidFill>
                <a:latin typeface="Roboto"/>
                <a:ea typeface="Roboto"/>
                <a:cs typeface="Roboto"/>
                <a:sym typeface="Roboto"/>
              </a:rPr>
              <a:t>Serverless computing refers to the concept of building and running applications that do not require server management. It describes a finer-grained deployment model where applications, bundled as one or more functions, are uploaded to a platform and then executed, scaled, and billed in response to the exact demand needed at the moment.</a:t>
            </a:r>
            <a:endParaRPr>
              <a:latin typeface="Roboto"/>
              <a:ea typeface="Roboto"/>
              <a:cs typeface="Roboto"/>
              <a:sym typeface="Roboto"/>
            </a:endParaRPr>
          </a:p>
          <a:p>
            <a:pPr indent="0" lvl="1" marL="480471" rtl="0" algn="r">
              <a:lnSpc>
                <a:spcPct val="100000"/>
              </a:lnSpc>
              <a:spcBef>
                <a:spcPts val="500"/>
              </a:spcBef>
              <a:spcAft>
                <a:spcPts val="0"/>
              </a:spcAft>
              <a:buSzPts val="2000"/>
              <a:buNone/>
            </a:pPr>
            <a:r>
              <a:rPr i="0" lang="en-US" sz="2000" cap="none" strike="noStrike">
                <a:solidFill>
                  <a:srgbClr val="000000"/>
                </a:solidFill>
                <a:latin typeface="Roboto"/>
                <a:ea typeface="Roboto"/>
                <a:cs typeface="Roboto"/>
                <a:sym typeface="Roboto"/>
              </a:rPr>
              <a:t>                                                                           - CNCF Serverless Whitepaper</a:t>
            </a:r>
            <a:endParaRPr>
              <a:latin typeface="Roboto"/>
              <a:ea typeface="Roboto"/>
              <a:cs typeface="Roboto"/>
              <a:sym typeface="Roboto"/>
            </a:endParaRPr>
          </a:p>
        </p:txBody>
      </p:sp>
      <p:sp>
        <p:nvSpPr>
          <p:cNvPr id="394" name="Google Shape;394;gb84628a04a_6_47"/>
          <p:cNvSpPr txBox="1"/>
          <p:nvPr/>
        </p:nvSpPr>
        <p:spPr>
          <a:xfrm>
            <a:off x="1053007" y="3573016"/>
            <a:ext cx="10515600" cy="2520300"/>
          </a:xfrm>
          <a:prstGeom prst="rect">
            <a:avLst/>
          </a:prstGeom>
          <a:noFill/>
          <a:ln>
            <a:noFill/>
          </a:ln>
        </p:spPr>
        <p:txBody>
          <a:bodyPr anchorCtr="0" anchor="t" bIns="45700" lIns="91425" spcFirstLastPara="1" rIns="91425" wrap="square" tIns="45700">
            <a:noAutofit/>
          </a:bodyPr>
          <a:lstStyle/>
          <a:p>
            <a:pPr indent="-480471" lvl="0" marL="480471" marR="0" rtl="0" algn="l">
              <a:lnSpc>
                <a:spcPct val="100000"/>
              </a:lnSpc>
              <a:spcBef>
                <a:spcPts val="0"/>
              </a:spcBef>
              <a:spcAft>
                <a:spcPts val="0"/>
              </a:spcAft>
              <a:buClr>
                <a:schemeClr val="accent1"/>
              </a:buClr>
              <a:buSzPts val="2400"/>
              <a:buFont typeface="Roboto"/>
              <a:buChar char="●"/>
            </a:pPr>
            <a:r>
              <a:rPr i="0" lang="en-US" sz="2400" cap="none" strike="noStrike">
                <a:solidFill>
                  <a:srgbClr val="000000"/>
                </a:solidFill>
                <a:latin typeface="Roboto"/>
                <a:ea typeface="Roboto"/>
                <a:cs typeface="Roboto"/>
                <a:sym typeface="Roboto"/>
              </a:rPr>
              <a:t>Why use it?</a:t>
            </a:r>
            <a:endParaRPr sz="2400">
              <a:solidFill>
                <a:schemeClr val="dk1"/>
              </a:solidFill>
              <a:latin typeface="Roboto"/>
              <a:ea typeface="Roboto"/>
              <a:cs typeface="Roboto"/>
              <a:sym typeface="Roboto"/>
            </a:endParaRPr>
          </a:p>
          <a:p>
            <a:pPr indent="-355591" lvl="1" marL="836062" marR="0" rtl="0" algn="l">
              <a:lnSpc>
                <a:spcPct val="100000"/>
              </a:lnSpc>
              <a:spcBef>
                <a:spcPts val="500"/>
              </a:spcBef>
              <a:spcAft>
                <a:spcPts val="0"/>
              </a:spcAft>
              <a:buClr>
                <a:schemeClr val="accent1"/>
              </a:buClr>
              <a:buSzPts val="2000"/>
              <a:buFont typeface="Roboto"/>
              <a:buChar char="■"/>
            </a:pPr>
            <a:r>
              <a:rPr i="0" lang="en-US" sz="2000" u="none" cap="none" strike="noStrike">
                <a:solidFill>
                  <a:srgbClr val="000000"/>
                </a:solidFill>
                <a:latin typeface="Roboto"/>
                <a:ea typeface="Roboto"/>
                <a:cs typeface="Roboto"/>
                <a:sym typeface="Roboto"/>
              </a:rPr>
              <a:t>It eliminates the need for high numbers of traditional always online server components</a:t>
            </a:r>
            <a:endParaRPr i="0" sz="2000" u="none" cap="none" strike="noStrike">
              <a:solidFill>
                <a:schemeClr val="dk1"/>
              </a:solidFill>
              <a:latin typeface="Roboto"/>
              <a:ea typeface="Roboto"/>
              <a:cs typeface="Roboto"/>
              <a:sym typeface="Roboto"/>
            </a:endParaRPr>
          </a:p>
          <a:p>
            <a:pPr indent="-355591" lvl="1" marL="836062" marR="0" rtl="0" algn="l">
              <a:lnSpc>
                <a:spcPct val="100000"/>
              </a:lnSpc>
              <a:spcBef>
                <a:spcPts val="500"/>
              </a:spcBef>
              <a:spcAft>
                <a:spcPts val="0"/>
              </a:spcAft>
              <a:buClr>
                <a:schemeClr val="accent1"/>
              </a:buClr>
              <a:buSzPts val="2000"/>
              <a:buFont typeface="Roboto"/>
              <a:buChar char="■"/>
            </a:pPr>
            <a:r>
              <a:rPr i="0" lang="en-US" sz="2000" u="none" cap="none" strike="noStrike">
                <a:solidFill>
                  <a:srgbClr val="000000"/>
                </a:solidFill>
                <a:latin typeface="Roboto"/>
                <a:ea typeface="Roboto"/>
                <a:cs typeface="Roboto"/>
                <a:sym typeface="Roboto"/>
              </a:rPr>
              <a:t>It simplifies development and OPS </a:t>
            </a:r>
            <a:endParaRPr i="0" sz="2000" u="none" cap="none" strike="noStrike">
              <a:solidFill>
                <a:schemeClr val="dk1"/>
              </a:solidFill>
              <a:latin typeface="Roboto"/>
              <a:ea typeface="Roboto"/>
              <a:cs typeface="Roboto"/>
              <a:sym typeface="Roboto"/>
            </a:endParaRPr>
          </a:p>
          <a:p>
            <a:pPr indent="-355591" lvl="1" marL="836062" marR="0" rtl="0" algn="l">
              <a:lnSpc>
                <a:spcPct val="100000"/>
              </a:lnSpc>
              <a:spcBef>
                <a:spcPts val="500"/>
              </a:spcBef>
              <a:spcAft>
                <a:spcPts val="0"/>
              </a:spcAft>
              <a:buClr>
                <a:schemeClr val="accent1"/>
              </a:buClr>
              <a:buSzPts val="2000"/>
              <a:buFont typeface="Roboto"/>
              <a:buChar char="■"/>
            </a:pPr>
            <a:r>
              <a:rPr i="0" lang="en-US" sz="2000" u="none" cap="none" strike="noStrike">
                <a:solidFill>
                  <a:srgbClr val="000000"/>
                </a:solidFill>
                <a:latin typeface="Roboto"/>
                <a:ea typeface="Roboto"/>
                <a:cs typeface="Roboto"/>
                <a:sym typeface="Roboto"/>
              </a:rPr>
              <a:t>It reduces the operating costs and shortens the lead time of business systems</a:t>
            </a:r>
            <a:endParaRPr>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b84628a04a_6_111"/>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lang="en-US">
                <a:latin typeface="Roboto"/>
                <a:ea typeface="Roboto"/>
                <a:cs typeface="Roboto"/>
                <a:sym typeface="Roboto"/>
              </a:rPr>
              <a:t>Chapter </a:t>
            </a:r>
            <a:r>
              <a:rPr i="0" lang="en-US" sz="3600" cap="none" strike="noStrike">
                <a:solidFill>
                  <a:srgbClr val="00A4FF"/>
                </a:solidFill>
                <a:latin typeface="Roboto"/>
                <a:ea typeface="Roboto"/>
                <a:cs typeface="Roboto"/>
                <a:sym typeface="Roboto"/>
              </a:rPr>
              <a:t>Objectives</a:t>
            </a:r>
            <a:endParaRPr>
              <a:latin typeface="Roboto"/>
              <a:ea typeface="Roboto"/>
              <a:cs typeface="Roboto"/>
              <a:sym typeface="Roboto"/>
            </a:endParaRPr>
          </a:p>
        </p:txBody>
      </p:sp>
      <p:sp>
        <p:nvSpPr>
          <p:cNvPr id="125" name="Google Shape;125;gb84628a04a_6_111"/>
          <p:cNvSpPr txBox="1"/>
          <p:nvPr>
            <p:ph idx="1" type="body"/>
          </p:nvPr>
        </p:nvSpPr>
        <p:spPr>
          <a:xfrm>
            <a:off x="838201" y="1268760"/>
            <a:ext cx="10658400" cy="504060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Roboto"/>
              <a:buChar char="●"/>
            </a:pPr>
            <a:r>
              <a:rPr i="0" lang="en-US" sz="2400" cap="none" strike="noStrike">
                <a:solidFill>
                  <a:srgbClr val="000000"/>
                </a:solidFill>
                <a:latin typeface="Roboto"/>
                <a:ea typeface="Roboto"/>
                <a:cs typeface="Roboto"/>
                <a:sym typeface="Roboto"/>
              </a:rPr>
              <a:t>After </a:t>
            </a:r>
            <a:r>
              <a:rPr lang="en-US">
                <a:solidFill>
                  <a:srgbClr val="000000"/>
                </a:solidFill>
                <a:latin typeface="Roboto"/>
                <a:ea typeface="Roboto"/>
                <a:cs typeface="Roboto"/>
                <a:sym typeface="Roboto"/>
              </a:rPr>
              <a:t>this chapter</a:t>
            </a:r>
            <a:r>
              <a:rPr i="0" lang="en-US" sz="2400" cap="none" strike="noStrike">
                <a:solidFill>
                  <a:srgbClr val="000000"/>
                </a:solidFill>
                <a:latin typeface="Roboto"/>
                <a:ea typeface="Roboto"/>
                <a:cs typeface="Roboto"/>
                <a:sym typeface="Roboto"/>
              </a:rPr>
              <a:t>, you will be able to:</a:t>
            </a:r>
            <a:endParaRPr>
              <a:latin typeface="Roboto"/>
              <a:ea typeface="Roboto"/>
              <a:cs typeface="Roboto"/>
              <a:sym typeface="Roboto"/>
            </a:endParaRPr>
          </a:p>
          <a:p>
            <a:pPr indent="-355591" lvl="1" marL="836062" rtl="0" algn="l">
              <a:lnSpc>
                <a:spcPct val="150000"/>
              </a:lnSpc>
              <a:spcBef>
                <a:spcPts val="500"/>
              </a:spcBef>
              <a:spcAft>
                <a:spcPts val="0"/>
              </a:spcAft>
              <a:buSzPts val="2000"/>
              <a:buFont typeface="Roboto"/>
              <a:buChar char="■"/>
            </a:pPr>
            <a:r>
              <a:rPr i="0" lang="en-US" sz="2000" cap="none" strike="noStrike">
                <a:solidFill>
                  <a:srgbClr val="000000"/>
                </a:solidFill>
                <a:latin typeface="Roboto"/>
                <a:ea typeface="Roboto"/>
                <a:cs typeface="Roboto"/>
                <a:sym typeface="Roboto"/>
              </a:rPr>
              <a:t>Understand the key technologies of cloud native application</a:t>
            </a:r>
            <a:endParaRPr>
              <a:latin typeface="Roboto"/>
              <a:ea typeface="Roboto"/>
              <a:cs typeface="Roboto"/>
              <a:sym typeface="Roboto"/>
            </a:endParaRPr>
          </a:p>
          <a:p>
            <a:pPr indent="-355591" lvl="1" marL="836062" rtl="0" algn="l">
              <a:lnSpc>
                <a:spcPct val="150000"/>
              </a:lnSpc>
              <a:spcBef>
                <a:spcPts val="500"/>
              </a:spcBef>
              <a:spcAft>
                <a:spcPts val="0"/>
              </a:spcAft>
              <a:buSzPts val="2000"/>
              <a:buFont typeface="Roboto"/>
              <a:buChar char="■"/>
            </a:pPr>
            <a:r>
              <a:rPr i="0" lang="en-US" sz="2000" cap="none" strike="noStrike">
                <a:solidFill>
                  <a:srgbClr val="000000"/>
                </a:solidFill>
                <a:latin typeface="Roboto"/>
                <a:ea typeface="Roboto"/>
                <a:cs typeface="Roboto"/>
                <a:sym typeface="Roboto"/>
              </a:rPr>
              <a:t>Master the use of the serverless architecture</a:t>
            </a:r>
            <a:endParaRPr>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b84628a04a_6_43"/>
          <p:cNvSpPr txBox="1"/>
          <p:nvPr>
            <p:ph type="title"/>
          </p:nvPr>
        </p:nvSpPr>
        <p:spPr>
          <a:xfrm>
            <a:off x="1006415" y="725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i="0" lang="en-US" sz="3600" cap="none" strike="noStrike">
                <a:solidFill>
                  <a:srgbClr val="00A4FF"/>
                </a:solidFill>
                <a:latin typeface="Roboto"/>
                <a:ea typeface="Roboto"/>
                <a:cs typeface="Roboto"/>
                <a:sym typeface="Roboto"/>
              </a:rPr>
              <a:t>2.1.1 Components of serverless architecture</a:t>
            </a:r>
            <a:endParaRPr>
              <a:latin typeface="Roboto"/>
              <a:ea typeface="Roboto"/>
              <a:cs typeface="Roboto"/>
              <a:sym typeface="Roboto"/>
            </a:endParaRPr>
          </a:p>
        </p:txBody>
      </p:sp>
      <p:sp>
        <p:nvSpPr>
          <p:cNvPr id="401" name="Google Shape;401;gb84628a04a_6_43"/>
          <p:cNvSpPr/>
          <p:nvPr/>
        </p:nvSpPr>
        <p:spPr>
          <a:xfrm>
            <a:off x="6166422" y="1225835"/>
            <a:ext cx="5328600" cy="4385700"/>
          </a:xfrm>
          <a:prstGeom prst="roundRect">
            <a:avLst>
              <a:gd fmla="val 7191" name="adj"/>
            </a:avLst>
          </a:prstGeom>
          <a:solidFill>
            <a:srgbClr val="F2F2F2"/>
          </a:solidFill>
          <a:ln cap="flat" cmpd="sng" w="25400">
            <a:solidFill>
              <a:srgbClr val="F2F2F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cap="none" strike="noStrike">
                <a:solidFill>
                  <a:srgbClr val="16ABE4"/>
                </a:solidFill>
                <a:latin typeface="Roboto"/>
                <a:ea typeface="Roboto"/>
                <a:cs typeface="Roboto"/>
                <a:sym typeface="Roboto"/>
              </a:rPr>
              <a:t>BaaS</a:t>
            </a:r>
            <a:endParaRPr>
              <a:latin typeface="Roboto"/>
              <a:ea typeface="Roboto"/>
              <a:cs typeface="Roboto"/>
              <a:sym typeface="Roboto"/>
            </a:endParaRPr>
          </a:p>
          <a:p>
            <a:pPr indent="0" lvl="0" marL="0" marR="0" rtl="0" algn="ctr">
              <a:spcBef>
                <a:spcPts val="0"/>
              </a:spcBef>
              <a:spcAft>
                <a:spcPts val="0"/>
              </a:spcAft>
              <a:buNone/>
            </a:pPr>
            <a:r>
              <a:rPr b="1" i="0" lang="en-US" sz="2400" cap="none" strike="noStrike">
                <a:solidFill>
                  <a:srgbClr val="16ABE4"/>
                </a:solidFill>
                <a:latin typeface="Roboto"/>
                <a:ea typeface="Roboto"/>
                <a:cs typeface="Roboto"/>
                <a:sym typeface="Roboto"/>
              </a:rPr>
              <a:t>Backend as a Service</a:t>
            </a:r>
            <a:endParaRPr>
              <a:latin typeface="Roboto"/>
              <a:ea typeface="Roboto"/>
              <a:cs typeface="Roboto"/>
              <a:sym typeface="Roboto"/>
            </a:endParaRPr>
          </a:p>
          <a:p>
            <a:pPr indent="0" lvl="0" marL="0" marR="0" rtl="0" algn="ctr">
              <a:spcBef>
                <a:spcPts val="0"/>
              </a:spcBef>
              <a:spcAft>
                <a:spcPts val="0"/>
              </a:spcAft>
              <a:buNone/>
            </a:pPr>
            <a:r>
              <a:t/>
            </a:r>
            <a:endParaRPr b="1" sz="2400">
              <a:solidFill>
                <a:srgbClr val="16ABE4"/>
              </a:solidFill>
              <a:latin typeface="Roboto"/>
              <a:ea typeface="Roboto"/>
              <a:cs typeface="Roboto"/>
              <a:sym typeface="Roboto"/>
            </a:endParaRPr>
          </a:p>
          <a:p>
            <a:pPr indent="0" lvl="0" marL="0" marR="0" rtl="0" algn="ctr">
              <a:spcBef>
                <a:spcPts val="0"/>
              </a:spcBef>
              <a:spcAft>
                <a:spcPts val="0"/>
              </a:spcAft>
              <a:buNone/>
            </a:pPr>
            <a:r>
              <a:t/>
            </a:r>
            <a:endParaRPr b="1" sz="2000">
              <a:solidFill>
                <a:schemeClr val="lt1"/>
              </a:solidFill>
              <a:latin typeface="Roboto"/>
              <a:ea typeface="Roboto"/>
              <a:cs typeface="Roboto"/>
              <a:sym typeface="Roboto"/>
            </a:endParaRPr>
          </a:p>
          <a:p>
            <a:pPr indent="0" lvl="0" marL="0" marR="0" rtl="0" algn="ctr">
              <a:spcBef>
                <a:spcPts val="0"/>
              </a:spcBef>
              <a:spcAft>
                <a:spcPts val="0"/>
              </a:spcAft>
              <a:buNone/>
            </a:pPr>
            <a:r>
              <a:t/>
            </a:r>
            <a:endParaRPr b="1" sz="2000">
              <a:solidFill>
                <a:schemeClr val="lt1"/>
              </a:solidFill>
              <a:latin typeface="Roboto"/>
              <a:ea typeface="Roboto"/>
              <a:cs typeface="Roboto"/>
              <a:sym typeface="Roboto"/>
            </a:endParaRPr>
          </a:p>
          <a:p>
            <a:pPr indent="0" lvl="0" marL="0" marR="0" rtl="0" algn="ctr">
              <a:spcBef>
                <a:spcPts val="0"/>
              </a:spcBef>
              <a:spcAft>
                <a:spcPts val="0"/>
              </a:spcAft>
              <a:buNone/>
            </a:pPr>
            <a:r>
              <a:t/>
            </a:r>
            <a:endParaRPr b="1" sz="2000">
              <a:solidFill>
                <a:schemeClr val="lt1"/>
              </a:solidFill>
              <a:latin typeface="Roboto"/>
              <a:ea typeface="Roboto"/>
              <a:cs typeface="Roboto"/>
              <a:sym typeface="Roboto"/>
            </a:endParaRPr>
          </a:p>
          <a:p>
            <a:pPr indent="0" lvl="0" marL="0" marR="0" rtl="0" algn="ctr">
              <a:spcBef>
                <a:spcPts val="0"/>
              </a:spcBef>
              <a:spcAft>
                <a:spcPts val="0"/>
              </a:spcAft>
              <a:buNone/>
            </a:pPr>
            <a:r>
              <a:t/>
            </a:r>
            <a:endParaRPr b="1" sz="2000">
              <a:solidFill>
                <a:schemeClr val="lt1"/>
              </a:solidFill>
              <a:latin typeface="Roboto"/>
              <a:ea typeface="Roboto"/>
              <a:cs typeface="Roboto"/>
              <a:sym typeface="Roboto"/>
            </a:endParaRPr>
          </a:p>
          <a:p>
            <a:pPr indent="0" lvl="0" marL="0" marR="0" rtl="0" algn="ctr">
              <a:spcBef>
                <a:spcPts val="0"/>
              </a:spcBef>
              <a:spcAft>
                <a:spcPts val="0"/>
              </a:spcAft>
              <a:buNone/>
            </a:pPr>
            <a:r>
              <a:t/>
            </a:r>
            <a:endParaRPr b="1" sz="2000">
              <a:solidFill>
                <a:schemeClr val="lt1"/>
              </a:solidFill>
              <a:latin typeface="Roboto"/>
              <a:ea typeface="Roboto"/>
              <a:cs typeface="Roboto"/>
              <a:sym typeface="Roboto"/>
            </a:endParaRPr>
          </a:p>
          <a:p>
            <a:pPr indent="0" lvl="0" marL="0" marR="0" rtl="0" algn="ctr">
              <a:spcBef>
                <a:spcPts val="0"/>
              </a:spcBef>
              <a:spcAft>
                <a:spcPts val="0"/>
              </a:spcAft>
              <a:buNone/>
            </a:pPr>
            <a:r>
              <a:t/>
            </a:r>
            <a:endParaRPr b="1" sz="2000">
              <a:solidFill>
                <a:schemeClr val="lt1"/>
              </a:solidFill>
              <a:latin typeface="Roboto"/>
              <a:ea typeface="Roboto"/>
              <a:cs typeface="Roboto"/>
              <a:sym typeface="Roboto"/>
            </a:endParaRPr>
          </a:p>
          <a:p>
            <a:pPr indent="0" lvl="0" marL="0" marR="0" rtl="0" algn="ctr">
              <a:spcBef>
                <a:spcPts val="0"/>
              </a:spcBef>
              <a:spcAft>
                <a:spcPts val="0"/>
              </a:spcAft>
              <a:buNone/>
            </a:pPr>
            <a:r>
              <a:t/>
            </a:r>
            <a:endParaRPr b="1" sz="2000">
              <a:solidFill>
                <a:schemeClr val="lt1"/>
              </a:solidFill>
              <a:latin typeface="Roboto"/>
              <a:ea typeface="Roboto"/>
              <a:cs typeface="Roboto"/>
              <a:sym typeface="Roboto"/>
            </a:endParaRPr>
          </a:p>
        </p:txBody>
      </p:sp>
      <p:sp>
        <p:nvSpPr>
          <p:cNvPr id="402" name="Google Shape;402;gb84628a04a_6_43"/>
          <p:cNvSpPr/>
          <p:nvPr/>
        </p:nvSpPr>
        <p:spPr>
          <a:xfrm>
            <a:off x="838201" y="1225835"/>
            <a:ext cx="4030800" cy="4406400"/>
          </a:xfrm>
          <a:prstGeom prst="roundRect">
            <a:avLst>
              <a:gd fmla="val 7191" name="adj"/>
            </a:avLst>
          </a:prstGeom>
          <a:solidFill>
            <a:srgbClr val="F2F2F2"/>
          </a:solidFill>
          <a:ln cap="flat" cmpd="sng" w="25400">
            <a:solidFill>
              <a:srgbClr val="F2F2F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cap="none" strike="noStrike">
                <a:solidFill>
                  <a:srgbClr val="16ABE4"/>
                </a:solidFill>
                <a:latin typeface="Roboto"/>
                <a:ea typeface="Roboto"/>
                <a:cs typeface="Roboto"/>
                <a:sym typeface="Roboto"/>
              </a:rPr>
              <a:t>FaaS</a:t>
            </a:r>
            <a:endParaRPr>
              <a:latin typeface="Roboto"/>
              <a:ea typeface="Roboto"/>
              <a:cs typeface="Roboto"/>
              <a:sym typeface="Roboto"/>
            </a:endParaRPr>
          </a:p>
          <a:p>
            <a:pPr indent="0" lvl="0" marL="0" marR="0" rtl="0" algn="ctr">
              <a:spcBef>
                <a:spcPts val="0"/>
              </a:spcBef>
              <a:spcAft>
                <a:spcPts val="0"/>
              </a:spcAft>
              <a:buNone/>
            </a:pPr>
            <a:r>
              <a:rPr b="1" i="0" lang="en-US" sz="2400" cap="none" strike="noStrike">
                <a:solidFill>
                  <a:srgbClr val="16ABE4"/>
                </a:solidFill>
                <a:latin typeface="Roboto"/>
                <a:ea typeface="Roboto"/>
                <a:cs typeface="Roboto"/>
                <a:sym typeface="Roboto"/>
              </a:rPr>
              <a:t>Function as a Service</a:t>
            </a:r>
            <a:endParaRPr>
              <a:latin typeface="Roboto"/>
              <a:ea typeface="Roboto"/>
              <a:cs typeface="Roboto"/>
              <a:sym typeface="Roboto"/>
            </a:endParaRPr>
          </a:p>
          <a:p>
            <a:pPr indent="0" lvl="0" marL="0" marR="0" rtl="0" algn="ctr">
              <a:spcBef>
                <a:spcPts val="0"/>
              </a:spcBef>
              <a:spcAft>
                <a:spcPts val="0"/>
              </a:spcAft>
              <a:buNone/>
            </a:pPr>
            <a:r>
              <a:t/>
            </a:r>
            <a:endParaRPr b="1" sz="2400">
              <a:solidFill>
                <a:srgbClr val="16ABE4"/>
              </a:solidFill>
              <a:latin typeface="Roboto"/>
              <a:ea typeface="Roboto"/>
              <a:cs typeface="Roboto"/>
              <a:sym typeface="Roboto"/>
            </a:endParaRPr>
          </a:p>
          <a:p>
            <a:pPr indent="0" lvl="0" marL="0" marR="0" rtl="0" algn="ctr">
              <a:spcBef>
                <a:spcPts val="0"/>
              </a:spcBef>
              <a:spcAft>
                <a:spcPts val="0"/>
              </a:spcAft>
              <a:buNone/>
            </a:pPr>
            <a:r>
              <a:t/>
            </a:r>
            <a:endParaRPr b="1" sz="2400">
              <a:solidFill>
                <a:srgbClr val="16ABE4"/>
              </a:solidFill>
              <a:latin typeface="Roboto"/>
              <a:ea typeface="Roboto"/>
              <a:cs typeface="Roboto"/>
              <a:sym typeface="Roboto"/>
            </a:endParaRPr>
          </a:p>
          <a:p>
            <a:pPr indent="0" lvl="0" marL="0" marR="0" rtl="0" algn="ctr">
              <a:spcBef>
                <a:spcPts val="0"/>
              </a:spcBef>
              <a:spcAft>
                <a:spcPts val="0"/>
              </a:spcAft>
              <a:buNone/>
            </a:pPr>
            <a:r>
              <a:t/>
            </a:r>
            <a:endParaRPr b="1" sz="2400">
              <a:solidFill>
                <a:srgbClr val="16ABE4"/>
              </a:solidFill>
              <a:latin typeface="Roboto"/>
              <a:ea typeface="Roboto"/>
              <a:cs typeface="Roboto"/>
              <a:sym typeface="Roboto"/>
            </a:endParaRPr>
          </a:p>
          <a:p>
            <a:pPr indent="0" lvl="0" marL="0" marR="0" rtl="0" algn="ctr">
              <a:spcBef>
                <a:spcPts val="0"/>
              </a:spcBef>
              <a:spcAft>
                <a:spcPts val="0"/>
              </a:spcAft>
              <a:buNone/>
            </a:pPr>
            <a:r>
              <a:t/>
            </a:r>
            <a:endParaRPr b="1" sz="2400">
              <a:solidFill>
                <a:srgbClr val="16ABE4"/>
              </a:solidFill>
              <a:latin typeface="Roboto"/>
              <a:ea typeface="Roboto"/>
              <a:cs typeface="Roboto"/>
              <a:sym typeface="Roboto"/>
            </a:endParaRPr>
          </a:p>
          <a:p>
            <a:pPr indent="0" lvl="0" marL="0" marR="0" rtl="0" algn="ctr">
              <a:spcBef>
                <a:spcPts val="0"/>
              </a:spcBef>
              <a:spcAft>
                <a:spcPts val="0"/>
              </a:spcAft>
              <a:buNone/>
            </a:pPr>
            <a:r>
              <a:t/>
            </a:r>
            <a:endParaRPr b="1" sz="2000">
              <a:solidFill>
                <a:schemeClr val="lt1"/>
              </a:solidFill>
              <a:latin typeface="Roboto"/>
              <a:ea typeface="Roboto"/>
              <a:cs typeface="Roboto"/>
              <a:sym typeface="Roboto"/>
            </a:endParaRPr>
          </a:p>
        </p:txBody>
      </p:sp>
      <p:sp>
        <p:nvSpPr>
          <p:cNvPr id="403" name="Google Shape;403;gb84628a04a_6_43"/>
          <p:cNvSpPr/>
          <p:nvPr/>
        </p:nvSpPr>
        <p:spPr>
          <a:xfrm>
            <a:off x="6423843" y="3133726"/>
            <a:ext cx="2232300" cy="564000"/>
          </a:xfrm>
          <a:prstGeom prst="roundRect">
            <a:avLst>
              <a:gd fmla="val 16667" name="adj"/>
            </a:avLst>
          </a:prstGeom>
          <a:solidFill>
            <a:srgbClr val="16ABE4"/>
          </a:solidFill>
          <a:ln cap="flat" cmpd="sng" w="25400">
            <a:solidFill>
              <a:srgbClr val="16ABE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000" cap="none" strike="noStrike">
                <a:solidFill>
                  <a:srgbClr val="FFFFFF"/>
                </a:solidFill>
                <a:latin typeface="Roboto"/>
                <a:ea typeface="Roboto"/>
                <a:cs typeface="Roboto"/>
                <a:sym typeface="Roboto"/>
              </a:rPr>
              <a:t>COS</a:t>
            </a:r>
            <a:endParaRPr>
              <a:latin typeface="Roboto"/>
              <a:ea typeface="Roboto"/>
              <a:cs typeface="Roboto"/>
              <a:sym typeface="Roboto"/>
            </a:endParaRPr>
          </a:p>
        </p:txBody>
      </p:sp>
      <p:sp>
        <p:nvSpPr>
          <p:cNvPr id="404" name="Google Shape;404;gb84628a04a_6_43"/>
          <p:cNvSpPr/>
          <p:nvPr/>
        </p:nvSpPr>
        <p:spPr>
          <a:xfrm>
            <a:off x="9000658" y="3133726"/>
            <a:ext cx="2232300" cy="564000"/>
          </a:xfrm>
          <a:prstGeom prst="roundRect">
            <a:avLst>
              <a:gd fmla="val 16667" name="adj"/>
            </a:avLst>
          </a:prstGeom>
          <a:solidFill>
            <a:srgbClr val="16ABE4"/>
          </a:solidFill>
          <a:ln cap="flat" cmpd="sng" w="25400">
            <a:solidFill>
              <a:srgbClr val="16ABE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000" cap="none" strike="noStrike">
                <a:solidFill>
                  <a:srgbClr val="FFFFFF"/>
                </a:solidFill>
                <a:latin typeface="Roboto"/>
                <a:ea typeface="Roboto"/>
                <a:cs typeface="Roboto"/>
                <a:sym typeface="Roboto"/>
              </a:rPr>
              <a:t>Database</a:t>
            </a:r>
            <a:endParaRPr>
              <a:latin typeface="Roboto"/>
              <a:ea typeface="Roboto"/>
              <a:cs typeface="Roboto"/>
              <a:sym typeface="Roboto"/>
            </a:endParaRPr>
          </a:p>
        </p:txBody>
      </p:sp>
      <p:sp>
        <p:nvSpPr>
          <p:cNvPr id="405" name="Google Shape;405;gb84628a04a_6_43"/>
          <p:cNvSpPr/>
          <p:nvPr/>
        </p:nvSpPr>
        <p:spPr>
          <a:xfrm>
            <a:off x="6423843" y="3837957"/>
            <a:ext cx="2232300" cy="564000"/>
          </a:xfrm>
          <a:prstGeom prst="roundRect">
            <a:avLst>
              <a:gd fmla="val 16667" name="adj"/>
            </a:avLst>
          </a:prstGeom>
          <a:solidFill>
            <a:srgbClr val="16ABE4"/>
          </a:solidFill>
          <a:ln cap="flat" cmpd="sng" w="25400">
            <a:solidFill>
              <a:srgbClr val="16ABE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000" cap="none" strike="noStrike">
                <a:solidFill>
                  <a:srgbClr val="FFFFFF"/>
                </a:solidFill>
                <a:latin typeface="Roboto"/>
                <a:ea typeface="Roboto"/>
                <a:cs typeface="Roboto"/>
                <a:sym typeface="Roboto"/>
              </a:rPr>
              <a:t>Message queue</a:t>
            </a:r>
            <a:endParaRPr>
              <a:latin typeface="Roboto"/>
              <a:ea typeface="Roboto"/>
              <a:cs typeface="Roboto"/>
              <a:sym typeface="Roboto"/>
            </a:endParaRPr>
          </a:p>
        </p:txBody>
      </p:sp>
      <p:sp>
        <p:nvSpPr>
          <p:cNvPr id="406" name="Google Shape;406;gb84628a04a_6_43"/>
          <p:cNvSpPr/>
          <p:nvPr/>
        </p:nvSpPr>
        <p:spPr>
          <a:xfrm>
            <a:off x="6423843" y="4548644"/>
            <a:ext cx="2232300" cy="564000"/>
          </a:xfrm>
          <a:prstGeom prst="roundRect">
            <a:avLst>
              <a:gd fmla="val 16667" name="adj"/>
            </a:avLst>
          </a:prstGeom>
          <a:solidFill>
            <a:srgbClr val="16ABE4"/>
          </a:solidFill>
          <a:ln cap="flat" cmpd="sng" w="25400">
            <a:solidFill>
              <a:srgbClr val="16ABE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000" cap="none" strike="noStrike">
                <a:solidFill>
                  <a:srgbClr val="FFFFFF"/>
                </a:solidFill>
                <a:latin typeface="Roboto"/>
                <a:ea typeface="Roboto"/>
                <a:cs typeface="Roboto"/>
                <a:sym typeface="Roboto"/>
              </a:rPr>
              <a:t>CDN</a:t>
            </a:r>
            <a:endParaRPr>
              <a:latin typeface="Roboto"/>
              <a:ea typeface="Roboto"/>
              <a:cs typeface="Roboto"/>
              <a:sym typeface="Roboto"/>
            </a:endParaRPr>
          </a:p>
        </p:txBody>
      </p:sp>
      <p:sp>
        <p:nvSpPr>
          <p:cNvPr id="407" name="Google Shape;407;gb84628a04a_6_43"/>
          <p:cNvSpPr/>
          <p:nvPr/>
        </p:nvSpPr>
        <p:spPr>
          <a:xfrm>
            <a:off x="9000658" y="3841185"/>
            <a:ext cx="2232300" cy="564000"/>
          </a:xfrm>
          <a:prstGeom prst="roundRect">
            <a:avLst>
              <a:gd fmla="val 16667" name="adj"/>
            </a:avLst>
          </a:prstGeom>
          <a:solidFill>
            <a:srgbClr val="16ABE4"/>
          </a:solidFill>
          <a:ln cap="flat" cmpd="sng" w="25400">
            <a:solidFill>
              <a:srgbClr val="16ABE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000" cap="none" strike="noStrike">
                <a:solidFill>
                  <a:srgbClr val="FFFFFF"/>
                </a:solidFill>
                <a:latin typeface="Roboto"/>
                <a:ea typeface="Roboto"/>
                <a:cs typeface="Roboto"/>
                <a:sym typeface="Roboto"/>
              </a:rPr>
              <a:t>Message queue</a:t>
            </a:r>
            <a:endParaRPr>
              <a:latin typeface="Roboto"/>
              <a:ea typeface="Roboto"/>
              <a:cs typeface="Roboto"/>
              <a:sym typeface="Roboto"/>
            </a:endParaRPr>
          </a:p>
        </p:txBody>
      </p:sp>
      <p:sp>
        <p:nvSpPr>
          <p:cNvPr id="408" name="Google Shape;408;gb84628a04a_6_43"/>
          <p:cNvSpPr/>
          <p:nvPr/>
        </p:nvSpPr>
        <p:spPr>
          <a:xfrm>
            <a:off x="9000658" y="4548644"/>
            <a:ext cx="2232300" cy="564000"/>
          </a:xfrm>
          <a:prstGeom prst="roundRect">
            <a:avLst>
              <a:gd fmla="val 16667" name="adj"/>
            </a:avLst>
          </a:prstGeom>
          <a:solidFill>
            <a:srgbClr val="16ABE4"/>
          </a:solidFill>
          <a:ln cap="flat" cmpd="sng" w="25400">
            <a:solidFill>
              <a:srgbClr val="16ABE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Roboto"/>
                <a:ea typeface="Roboto"/>
                <a:cs typeface="Roboto"/>
                <a:sym typeface="Roboto"/>
              </a:rPr>
              <a:t>…</a:t>
            </a:r>
            <a:endParaRPr b="1" sz="2000">
              <a:solidFill>
                <a:schemeClr val="lt1"/>
              </a:solidFill>
              <a:latin typeface="Roboto"/>
              <a:ea typeface="Roboto"/>
              <a:cs typeface="Roboto"/>
              <a:sym typeface="Roboto"/>
            </a:endParaRPr>
          </a:p>
        </p:txBody>
      </p:sp>
      <p:pic>
        <p:nvPicPr>
          <p:cNvPr id="409" name="Google Shape;409;gb84628a04a_6_43"/>
          <p:cNvPicPr preferRelativeResize="0"/>
          <p:nvPr/>
        </p:nvPicPr>
        <p:blipFill rotWithShape="1">
          <a:blip r:embed="rId3">
            <a:alphaModFix/>
          </a:blip>
          <a:srcRect b="0" l="0" r="0" t="0"/>
          <a:stretch/>
        </p:blipFill>
        <p:spPr>
          <a:xfrm>
            <a:off x="5035917" y="2801072"/>
            <a:ext cx="1023937" cy="1023937"/>
          </a:xfrm>
          <a:prstGeom prst="rect">
            <a:avLst/>
          </a:prstGeom>
          <a:noFill/>
          <a:ln>
            <a:noFill/>
          </a:ln>
        </p:spPr>
      </p:pic>
      <p:sp>
        <p:nvSpPr>
          <p:cNvPr id="410" name="Google Shape;410;gb84628a04a_6_43"/>
          <p:cNvSpPr txBox="1"/>
          <p:nvPr>
            <p:ph idx="1" type="body"/>
          </p:nvPr>
        </p:nvSpPr>
        <p:spPr>
          <a:xfrm>
            <a:off x="4876037" y="2153000"/>
            <a:ext cx="2953500" cy="6480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SzPts val="2400"/>
              <a:buNone/>
            </a:pPr>
            <a:r>
              <a:rPr i="0" lang="en-US" sz="2400" cap="none" strike="noStrike">
                <a:solidFill>
                  <a:srgbClr val="000000"/>
                </a:solidFill>
                <a:latin typeface="Roboto"/>
                <a:ea typeface="Roboto"/>
                <a:cs typeface="Roboto"/>
                <a:sym typeface="Roboto"/>
              </a:rPr>
              <a:t>API call</a:t>
            </a:r>
            <a:endParaRPr>
              <a:latin typeface="Roboto"/>
              <a:ea typeface="Roboto"/>
              <a:cs typeface="Roboto"/>
              <a:sym typeface="Roboto"/>
            </a:endParaRPr>
          </a:p>
        </p:txBody>
      </p:sp>
      <p:sp>
        <p:nvSpPr>
          <p:cNvPr id="411" name="Google Shape;411;gb84628a04a_6_43"/>
          <p:cNvSpPr/>
          <p:nvPr/>
        </p:nvSpPr>
        <p:spPr>
          <a:xfrm>
            <a:off x="1737507" y="3373938"/>
            <a:ext cx="2232300" cy="564000"/>
          </a:xfrm>
          <a:prstGeom prst="roundRect">
            <a:avLst>
              <a:gd fmla="val 16667" name="adj"/>
            </a:avLst>
          </a:prstGeom>
          <a:solidFill>
            <a:srgbClr val="16ABE4"/>
          </a:solidFill>
          <a:ln cap="flat" cmpd="sng" w="25400">
            <a:solidFill>
              <a:srgbClr val="16ABE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000" cap="none" strike="noStrike">
                <a:solidFill>
                  <a:srgbClr val="FFFFFF"/>
                </a:solidFill>
                <a:latin typeface="Roboto"/>
                <a:ea typeface="Roboto"/>
                <a:cs typeface="Roboto"/>
                <a:sym typeface="Roboto"/>
              </a:rPr>
              <a:t>Business logic definition</a:t>
            </a:r>
            <a:endParaRPr>
              <a:latin typeface="Roboto"/>
              <a:ea typeface="Roboto"/>
              <a:cs typeface="Roboto"/>
              <a:sym typeface="Roboto"/>
            </a:endParaRPr>
          </a:p>
        </p:txBody>
      </p:sp>
      <p:sp>
        <p:nvSpPr>
          <p:cNvPr id="412" name="Google Shape;412;gb84628a04a_6_43"/>
          <p:cNvSpPr/>
          <p:nvPr/>
        </p:nvSpPr>
        <p:spPr>
          <a:xfrm>
            <a:off x="1737507" y="4119888"/>
            <a:ext cx="2232300" cy="564000"/>
          </a:xfrm>
          <a:prstGeom prst="roundRect">
            <a:avLst>
              <a:gd fmla="val 16667" name="adj"/>
            </a:avLst>
          </a:prstGeom>
          <a:solidFill>
            <a:srgbClr val="16ABE4"/>
          </a:solidFill>
          <a:ln cap="flat" cmpd="sng" w="25400">
            <a:solidFill>
              <a:srgbClr val="16ABE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000" cap="none" strike="noStrike">
                <a:solidFill>
                  <a:srgbClr val="FFFFFF"/>
                </a:solidFill>
                <a:latin typeface="Roboto"/>
                <a:ea typeface="Roboto"/>
                <a:cs typeface="Roboto"/>
                <a:sym typeface="Roboto"/>
              </a:rPr>
              <a:t>Code deployment</a:t>
            </a:r>
            <a:endParaRPr>
              <a:latin typeface="Roboto"/>
              <a:ea typeface="Roboto"/>
              <a:cs typeface="Roboto"/>
              <a:sym typeface="Roboto"/>
            </a:endParaRPr>
          </a:p>
        </p:txBody>
      </p:sp>
      <p:sp>
        <p:nvSpPr>
          <p:cNvPr id="413" name="Google Shape;413;gb84628a04a_6_43"/>
          <p:cNvSpPr txBox="1"/>
          <p:nvPr/>
        </p:nvSpPr>
        <p:spPr>
          <a:xfrm>
            <a:off x="7548395" y="5603684"/>
            <a:ext cx="3640800" cy="6480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400"/>
              <a:buFont typeface="Noto Sans Symbols"/>
              <a:buNone/>
            </a:pPr>
            <a:r>
              <a:rPr lang="en-US" sz="2400">
                <a:latin typeface="Roboto"/>
                <a:ea typeface="Roboto"/>
                <a:cs typeface="Roboto"/>
                <a:sym typeface="Roboto"/>
              </a:rPr>
              <a:t>Integrated services</a:t>
            </a:r>
            <a:endParaRPr>
              <a:latin typeface="Roboto"/>
              <a:ea typeface="Roboto"/>
              <a:cs typeface="Roboto"/>
              <a:sym typeface="Roboto"/>
            </a:endParaRPr>
          </a:p>
        </p:txBody>
      </p:sp>
      <p:sp>
        <p:nvSpPr>
          <p:cNvPr id="414" name="Google Shape;414;gb84628a04a_6_43"/>
          <p:cNvSpPr txBox="1"/>
          <p:nvPr/>
        </p:nvSpPr>
        <p:spPr>
          <a:xfrm>
            <a:off x="2082432" y="5603665"/>
            <a:ext cx="2953500" cy="6480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400"/>
              <a:buFont typeface="Noto Sans Symbols"/>
              <a:buNone/>
            </a:pPr>
            <a:r>
              <a:rPr lang="en-US" sz="2400">
                <a:latin typeface="Roboto"/>
                <a:ea typeface="Roboto"/>
                <a:cs typeface="Roboto"/>
                <a:sym typeface="Roboto"/>
              </a:rPr>
              <a:t>Code logic</a:t>
            </a:r>
            <a:endParaRPr>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gb84628a04a_6_39"/>
          <p:cNvSpPr txBox="1"/>
          <p:nvPr>
            <p:ph type="title"/>
          </p:nvPr>
        </p:nvSpPr>
        <p:spPr>
          <a:xfrm>
            <a:off x="838201" y="229215"/>
            <a:ext cx="108024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i="0" lang="en-US" sz="3200" cap="none" strike="noStrike">
                <a:solidFill>
                  <a:srgbClr val="00A4FF"/>
                </a:solidFill>
                <a:latin typeface="Roboto"/>
                <a:ea typeface="Roboto"/>
                <a:cs typeface="Roboto"/>
                <a:sym typeface="Roboto"/>
              </a:rPr>
              <a:t>2.1.2 Comparison of serverless architecture and mainstream deployment modes</a:t>
            </a:r>
            <a:endParaRPr>
              <a:latin typeface="Roboto"/>
              <a:ea typeface="Roboto"/>
              <a:cs typeface="Roboto"/>
              <a:sym typeface="Roboto"/>
            </a:endParaRPr>
          </a:p>
        </p:txBody>
      </p:sp>
      <p:pic>
        <p:nvPicPr>
          <p:cNvPr id="421" name="Google Shape;421;gb84628a04a_6_39"/>
          <p:cNvPicPr preferRelativeResize="0"/>
          <p:nvPr/>
        </p:nvPicPr>
        <p:blipFill>
          <a:blip r:embed="rId3">
            <a:alphaModFix/>
          </a:blip>
          <a:stretch>
            <a:fillRect/>
          </a:stretch>
        </p:blipFill>
        <p:spPr>
          <a:xfrm>
            <a:off x="152400" y="1578952"/>
            <a:ext cx="11887199" cy="370008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gb84628a04a_6_35"/>
          <p:cNvSpPr txBox="1"/>
          <p:nvPr>
            <p:ph type="title"/>
          </p:nvPr>
        </p:nvSpPr>
        <p:spPr>
          <a:xfrm>
            <a:off x="763582" y="149685"/>
            <a:ext cx="115944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i="0" lang="en-US" sz="3200" cap="none" strike="noStrike">
                <a:solidFill>
                  <a:srgbClr val="00A4FF"/>
                </a:solidFill>
                <a:latin typeface="Roboto"/>
                <a:ea typeface="Roboto"/>
                <a:cs typeface="Roboto"/>
                <a:sym typeface="Roboto"/>
              </a:rPr>
              <a:t>2.2 Applications and limitations of serverless architecture</a:t>
            </a:r>
            <a:endParaRPr>
              <a:latin typeface="Roboto"/>
              <a:ea typeface="Roboto"/>
              <a:cs typeface="Roboto"/>
              <a:sym typeface="Roboto"/>
            </a:endParaRPr>
          </a:p>
        </p:txBody>
      </p:sp>
      <p:grpSp>
        <p:nvGrpSpPr>
          <p:cNvPr id="428" name="Google Shape;428;gb84628a04a_6_35"/>
          <p:cNvGrpSpPr/>
          <p:nvPr/>
        </p:nvGrpSpPr>
        <p:grpSpPr>
          <a:xfrm>
            <a:off x="1202561" y="1766341"/>
            <a:ext cx="9930782" cy="4065885"/>
            <a:chOff x="3105" y="487337"/>
            <a:chExt cx="9930782" cy="4065885"/>
          </a:xfrm>
        </p:grpSpPr>
        <p:sp>
          <p:nvSpPr>
            <p:cNvPr id="429" name="Google Shape;429;gb84628a04a_6_35"/>
            <p:cNvSpPr/>
            <p:nvPr/>
          </p:nvSpPr>
          <p:spPr>
            <a:xfrm>
              <a:off x="3105" y="487337"/>
              <a:ext cx="3027600" cy="1211100"/>
            </a:xfrm>
            <a:prstGeom prst="rect">
              <a:avLst/>
            </a:prstGeom>
            <a:solidFill>
              <a:srgbClr val="2383C6"/>
            </a:solidFill>
            <a:ln cap="flat" cmpd="sng" w="25400">
              <a:solidFill>
                <a:srgbClr val="2383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30" name="Google Shape;430;gb84628a04a_6_35"/>
            <p:cNvSpPr txBox="1"/>
            <p:nvPr/>
          </p:nvSpPr>
          <p:spPr>
            <a:xfrm>
              <a:off x="3105" y="487337"/>
              <a:ext cx="3027600" cy="1211100"/>
            </a:xfrm>
            <a:prstGeom prst="rect">
              <a:avLst/>
            </a:prstGeom>
            <a:noFill/>
            <a:ln>
              <a:noFill/>
            </a:ln>
          </p:spPr>
          <p:txBody>
            <a:bodyPr anchorCtr="0" anchor="ctr" bIns="101600" lIns="177800" spcFirstLastPara="1" rIns="177800" wrap="square" tIns="101600">
              <a:noAutofit/>
            </a:bodyPr>
            <a:lstStyle/>
            <a:p>
              <a:pPr indent="0" lvl="0" marL="0" marR="0" rtl="0" algn="ctr">
                <a:lnSpc>
                  <a:spcPct val="90000"/>
                </a:lnSpc>
                <a:spcBef>
                  <a:spcPts val="0"/>
                </a:spcBef>
                <a:spcAft>
                  <a:spcPts val="0"/>
                </a:spcAft>
                <a:buClr>
                  <a:srgbClr val="FFFFFF"/>
                </a:buClr>
                <a:buSzPts val="2500"/>
                <a:buFont typeface="Times New Roman"/>
                <a:buNone/>
              </a:pPr>
              <a:r>
                <a:rPr i="0" lang="en-US" sz="2500" cap="none" strike="noStrike">
                  <a:solidFill>
                    <a:srgbClr val="FFFFFF"/>
                  </a:solidFill>
                  <a:latin typeface="Roboto"/>
                  <a:ea typeface="Roboto"/>
                  <a:cs typeface="Roboto"/>
                  <a:sym typeface="Roboto"/>
                </a:rPr>
                <a:t>Application backend service</a:t>
              </a:r>
              <a:endParaRPr>
                <a:latin typeface="Roboto"/>
                <a:ea typeface="Roboto"/>
                <a:cs typeface="Roboto"/>
                <a:sym typeface="Roboto"/>
              </a:endParaRPr>
            </a:p>
          </p:txBody>
        </p:sp>
        <p:sp>
          <p:nvSpPr>
            <p:cNvPr id="431" name="Google Shape;431;gb84628a04a_6_35"/>
            <p:cNvSpPr/>
            <p:nvPr/>
          </p:nvSpPr>
          <p:spPr>
            <a:xfrm>
              <a:off x="3105" y="1698422"/>
              <a:ext cx="3027600" cy="2854800"/>
            </a:xfrm>
            <a:prstGeom prst="rect">
              <a:avLst/>
            </a:prstGeom>
            <a:solidFill>
              <a:srgbClr val="CBD8EA">
                <a:alpha val="89800"/>
              </a:srgbClr>
            </a:solidFill>
            <a:ln cap="flat" cmpd="sng" w="25400">
              <a:solidFill>
                <a:srgbClr val="CBD8EA">
                  <a:alpha val="89800"/>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32" name="Google Shape;432;gb84628a04a_6_35"/>
            <p:cNvSpPr txBox="1"/>
            <p:nvPr/>
          </p:nvSpPr>
          <p:spPr>
            <a:xfrm>
              <a:off x="3105" y="1698422"/>
              <a:ext cx="3027600" cy="2854800"/>
            </a:xfrm>
            <a:prstGeom prst="rect">
              <a:avLst/>
            </a:prstGeom>
            <a:noFill/>
            <a:ln>
              <a:noFill/>
            </a:ln>
          </p:spPr>
          <p:txBody>
            <a:bodyPr anchorCtr="0" anchor="t" bIns="160000" lIns="106675" spcFirstLastPara="1" rIns="142225" wrap="square" tIns="106675">
              <a:noAutofit/>
            </a:bodyPr>
            <a:lstStyle/>
            <a:p>
              <a:pPr indent="-228600" lvl="1" marL="228600" marR="0" rtl="0" algn="l">
                <a:lnSpc>
                  <a:spcPct val="90000"/>
                </a:lnSpc>
                <a:spcBef>
                  <a:spcPts val="0"/>
                </a:spcBef>
                <a:spcAft>
                  <a:spcPts val="0"/>
                </a:spcAft>
                <a:buClr>
                  <a:srgbClr val="000000"/>
                </a:buClr>
                <a:buSzPts val="2000"/>
                <a:buFont typeface="Roboto"/>
                <a:buChar char="•"/>
              </a:pPr>
              <a:r>
                <a:rPr i="0" lang="en-US" sz="2000" u="none" cap="none" strike="noStrike">
                  <a:solidFill>
                    <a:srgbClr val="000000"/>
                  </a:solidFill>
                  <a:latin typeface="Roboto"/>
                  <a:ea typeface="Roboto"/>
                  <a:cs typeface="Roboto"/>
                  <a:sym typeface="Roboto"/>
                </a:rPr>
                <a:t>Mobile application backend service</a:t>
              </a:r>
              <a:endParaRPr>
                <a:latin typeface="Roboto"/>
                <a:ea typeface="Roboto"/>
                <a:cs typeface="Roboto"/>
                <a:sym typeface="Roboto"/>
              </a:endParaRPr>
            </a:p>
            <a:p>
              <a:pPr indent="-228600" lvl="1" marL="228600" marR="0" rtl="0" algn="l">
                <a:lnSpc>
                  <a:spcPct val="90000"/>
                </a:lnSpc>
                <a:spcBef>
                  <a:spcPts val="300"/>
                </a:spcBef>
                <a:spcAft>
                  <a:spcPts val="0"/>
                </a:spcAft>
                <a:buClr>
                  <a:srgbClr val="000000"/>
                </a:buClr>
                <a:buSzPts val="2000"/>
                <a:buFont typeface="Roboto"/>
                <a:buChar char="•"/>
              </a:pPr>
              <a:r>
                <a:rPr i="0" lang="en-US" sz="2000" u="none" cap="none" strike="noStrike">
                  <a:solidFill>
                    <a:srgbClr val="000000"/>
                  </a:solidFill>
                  <a:latin typeface="Roboto"/>
                  <a:ea typeface="Roboto"/>
                  <a:cs typeface="Roboto"/>
                  <a:sym typeface="Roboto"/>
                </a:rPr>
                <a:t>IoT backend service</a:t>
              </a:r>
              <a:endParaRPr>
                <a:latin typeface="Roboto"/>
                <a:ea typeface="Roboto"/>
                <a:cs typeface="Roboto"/>
                <a:sym typeface="Roboto"/>
              </a:endParaRPr>
            </a:p>
          </p:txBody>
        </p:sp>
        <p:sp>
          <p:nvSpPr>
            <p:cNvPr id="433" name="Google Shape;433;gb84628a04a_6_35"/>
            <p:cNvSpPr/>
            <p:nvPr/>
          </p:nvSpPr>
          <p:spPr>
            <a:xfrm>
              <a:off x="3454696" y="487337"/>
              <a:ext cx="3027600" cy="1211100"/>
            </a:xfrm>
            <a:prstGeom prst="rect">
              <a:avLst/>
            </a:prstGeom>
            <a:solidFill>
              <a:srgbClr val="24CED7"/>
            </a:solidFill>
            <a:ln cap="flat" cmpd="sng" w="25400">
              <a:solidFill>
                <a:srgbClr val="24CE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34" name="Google Shape;434;gb84628a04a_6_35"/>
            <p:cNvSpPr txBox="1"/>
            <p:nvPr/>
          </p:nvSpPr>
          <p:spPr>
            <a:xfrm>
              <a:off x="3454696" y="487337"/>
              <a:ext cx="3027600" cy="1211100"/>
            </a:xfrm>
            <a:prstGeom prst="rect">
              <a:avLst/>
            </a:prstGeom>
            <a:noFill/>
            <a:ln>
              <a:noFill/>
            </a:ln>
          </p:spPr>
          <p:txBody>
            <a:bodyPr anchorCtr="0" anchor="ctr" bIns="101600" lIns="177800" spcFirstLastPara="1" rIns="177800" wrap="square" tIns="101600">
              <a:noAutofit/>
            </a:bodyPr>
            <a:lstStyle/>
            <a:p>
              <a:pPr indent="0" lvl="0" marL="0" marR="0" rtl="0" algn="ctr">
                <a:lnSpc>
                  <a:spcPct val="90000"/>
                </a:lnSpc>
                <a:spcBef>
                  <a:spcPts val="0"/>
                </a:spcBef>
                <a:spcAft>
                  <a:spcPts val="0"/>
                </a:spcAft>
                <a:buClr>
                  <a:srgbClr val="FFFFFF"/>
                </a:buClr>
                <a:buSzPts val="2500"/>
                <a:buFont typeface="Times New Roman"/>
                <a:buNone/>
              </a:pPr>
              <a:r>
                <a:rPr i="0" lang="en-US" sz="2500" cap="none" strike="noStrike">
                  <a:solidFill>
                    <a:srgbClr val="FFFFFF"/>
                  </a:solidFill>
                  <a:latin typeface="Roboto"/>
                  <a:ea typeface="Roboto"/>
                  <a:cs typeface="Roboto"/>
                  <a:sym typeface="Roboto"/>
                </a:rPr>
                <a:t>Large-Scale data processing and computing</a:t>
              </a:r>
              <a:endParaRPr>
                <a:latin typeface="Roboto"/>
                <a:ea typeface="Roboto"/>
                <a:cs typeface="Roboto"/>
                <a:sym typeface="Roboto"/>
              </a:endParaRPr>
            </a:p>
          </p:txBody>
        </p:sp>
        <p:sp>
          <p:nvSpPr>
            <p:cNvPr id="435" name="Google Shape;435;gb84628a04a_6_35"/>
            <p:cNvSpPr/>
            <p:nvPr/>
          </p:nvSpPr>
          <p:spPr>
            <a:xfrm>
              <a:off x="3454696" y="1698422"/>
              <a:ext cx="3027600" cy="2854800"/>
            </a:xfrm>
            <a:prstGeom prst="rect">
              <a:avLst/>
            </a:prstGeom>
            <a:solidFill>
              <a:srgbClr val="CBEDEF">
                <a:alpha val="89800"/>
              </a:srgbClr>
            </a:solidFill>
            <a:ln cap="flat" cmpd="sng" w="25400">
              <a:solidFill>
                <a:srgbClr val="CBEDEF">
                  <a:alpha val="89800"/>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36" name="Google Shape;436;gb84628a04a_6_35"/>
            <p:cNvSpPr txBox="1"/>
            <p:nvPr/>
          </p:nvSpPr>
          <p:spPr>
            <a:xfrm>
              <a:off x="3454696" y="1698422"/>
              <a:ext cx="3027600" cy="2854800"/>
            </a:xfrm>
            <a:prstGeom prst="rect">
              <a:avLst/>
            </a:prstGeom>
            <a:noFill/>
            <a:ln>
              <a:noFill/>
            </a:ln>
          </p:spPr>
          <p:txBody>
            <a:bodyPr anchorCtr="0" anchor="t" bIns="160000" lIns="106675" spcFirstLastPara="1" rIns="142225" wrap="square" tIns="106675">
              <a:noAutofit/>
            </a:bodyPr>
            <a:lstStyle/>
            <a:p>
              <a:pPr indent="-228600" lvl="1" marL="228600" marR="0" rtl="0" algn="l">
                <a:lnSpc>
                  <a:spcPct val="90000"/>
                </a:lnSpc>
                <a:spcBef>
                  <a:spcPts val="0"/>
                </a:spcBef>
                <a:spcAft>
                  <a:spcPts val="0"/>
                </a:spcAft>
                <a:buClr>
                  <a:srgbClr val="000000"/>
                </a:buClr>
                <a:buSzPts val="2000"/>
                <a:buFont typeface="Roboto"/>
                <a:buChar char="•"/>
              </a:pPr>
              <a:r>
                <a:rPr i="0" lang="en-US" sz="2000" u="none" cap="none" strike="noStrike">
                  <a:solidFill>
                    <a:srgbClr val="000000"/>
                  </a:solidFill>
                  <a:latin typeface="Roboto"/>
                  <a:ea typeface="Roboto"/>
                  <a:cs typeface="Roboto"/>
                  <a:sym typeface="Roboto"/>
                </a:rPr>
                <a:t>AI inference and prediction</a:t>
              </a:r>
              <a:endParaRPr>
                <a:latin typeface="Roboto"/>
                <a:ea typeface="Roboto"/>
                <a:cs typeface="Roboto"/>
                <a:sym typeface="Roboto"/>
              </a:endParaRPr>
            </a:p>
            <a:p>
              <a:pPr indent="-228600" lvl="1" marL="228600" marR="0" rtl="0" algn="l">
                <a:lnSpc>
                  <a:spcPct val="90000"/>
                </a:lnSpc>
                <a:spcBef>
                  <a:spcPts val="300"/>
                </a:spcBef>
                <a:spcAft>
                  <a:spcPts val="0"/>
                </a:spcAft>
                <a:buClr>
                  <a:srgbClr val="000000"/>
                </a:buClr>
                <a:buSzPts val="2000"/>
                <a:buFont typeface="Roboto"/>
                <a:buChar char="•"/>
              </a:pPr>
              <a:r>
                <a:rPr i="0" lang="en-US" sz="2000" u="none" cap="none" strike="noStrike">
                  <a:solidFill>
                    <a:srgbClr val="000000"/>
                  </a:solidFill>
                  <a:latin typeface="Roboto"/>
                  <a:ea typeface="Roboto"/>
                  <a:cs typeface="Roboto"/>
                  <a:sym typeface="Roboto"/>
                </a:rPr>
                <a:t>Batch processing or scheduled task</a:t>
              </a:r>
              <a:endParaRPr>
                <a:latin typeface="Roboto"/>
                <a:ea typeface="Roboto"/>
                <a:cs typeface="Roboto"/>
                <a:sym typeface="Roboto"/>
              </a:endParaRPr>
            </a:p>
          </p:txBody>
        </p:sp>
        <p:sp>
          <p:nvSpPr>
            <p:cNvPr id="437" name="Google Shape;437;gb84628a04a_6_35"/>
            <p:cNvSpPr/>
            <p:nvPr/>
          </p:nvSpPr>
          <p:spPr>
            <a:xfrm>
              <a:off x="6906287" y="487337"/>
              <a:ext cx="3027600" cy="1211100"/>
            </a:xfrm>
            <a:prstGeom prst="rect">
              <a:avLst/>
            </a:prstGeom>
            <a:solidFill>
              <a:schemeClr val="accent4"/>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38" name="Google Shape;438;gb84628a04a_6_35"/>
            <p:cNvSpPr txBox="1"/>
            <p:nvPr/>
          </p:nvSpPr>
          <p:spPr>
            <a:xfrm>
              <a:off x="6906287" y="487337"/>
              <a:ext cx="3027600" cy="1211100"/>
            </a:xfrm>
            <a:prstGeom prst="rect">
              <a:avLst/>
            </a:prstGeom>
            <a:noFill/>
            <a:ln>
              <a:noFill/>
            </a:ln>
          </p:spPr>
          <p:txBody>
            <a:bodyPr anchorCtr="0" anchor="ctr" bIns="101600" lIns="177800" spcFirstLastPara="1" rIns="177800" wrap="square" tIns="101600">
              <a:noAutofit/>
            </a:bodyPr>
            <a:lstStyle/>
            <a:p>
              <a:pPr indent="0" lvl="0" marL="0" marR="0" rtl="0" algn="ctr">
                <a:lnSpc>
                  <a:spcPct val="90000"/>
                </a:lnSpc>
                <a:spcBef>
                  <a:spcPts val="0"/>
                </a:spcBef>
                <a:spcAft>
                  <a:spcPts val="0"/>
                </a:spcAft>
                <a:buClr>
                  <a:srgbClr val="FFFFFF"/>
                </a:buClr>
                <a:buSzPts val="2500"/>
                <a:buFont typeface="Times New Roman"/>
                <a:buNone/>
              </a:pPr>
              <a:r>
                <a:rPr i="0" lang="en-US" sz="2400" cap="none" strike="noStrike">
                  <a:solidFill>
                    <a:srgbClr val="FFFFFF"/>
                  </a:solidFill>
                  <a:latin typeface="Roboto"/>
                  <a:ea typeface="Roboto"/>
                  <a:cs typeface="Roboto"/>
                  <a:sym typeface="Roboto"/>
                </a:rPr>
                <a:t>Event-based content processing application</a:t>
              </a:r>
              <a:endParaRPr sz="1300">
                <a:latin typeface="Roboto"/>
                <a:ea typeface="Roboto"/>
                <a:cs typeface="Roboto"/>
                <a:sym typeface="Roboto"/>
              </a:endParaRPr>
            </a:p>
          </p:txBody>
        </p:sp>
        <p:sp>
          <p:nvSpPr>
            <p:cNvPr id="439" name="Google Shape;439;gb84628a04a_6_35"/>
            <p:cNvSpPr/>
            <p:nvPr/>
          </p:nvSpPr>
          <p:spPr>
            <a:xfrm>
              <a:off x="6906287" y="1698422"/>
              <a:ext cx="3027600" cy="2854800"/>
            </a:xfrm>
            <a:prstGeom prst="rect">
              <a:avLst/>
            </a:prstGeom>
            <a:solidFill>
              <a:srgbClr val="CDE5DC">
                <a:alpha val="89800"/>
              </a:srgbClr>
            </a:solidFill>
            <a:ln cap="flat" cmpd="sng" w="25400">
              <a:solidFill>
                <a:srgbClr val="CDE5DC">
                  <a:alpha val="89800"/>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40" name="Google Shape;440;gb84628a04a_6_35"/>
            <p:cNvSpPr txBox="1"/>
            <p:nvPr/>
          </p:nvSpPr>
          <p:spPr>
            <a:xfrm>
              <a:off x="6906287" y="1698422"/>
              <a:ext cx="3027600" cy="2854800"/>
            </a:xfrm>
            <a:prstGeom prst="rect">
              <a:avLst/>
            </a:prstGeom>
            <a:noFill/>
            <a:ln>
              <a:noFill/>
            </a:ln>
          </p:spPr>
          <p:txBody>
            <a:bodyPr anchorCtr="0" anchor="t" bIns="160000" lIns="106675" spcFirstLastPara="1" rIns="142225" wrap="square" tIns="106675">
              <a:noAutofit/>
            </a:bodyPr>
            <a:lstStyle/>
            <a:p>
              <a:pPr indent="-228600" lvl="1" marL="228600" marR="0" rtl="0" algn="l">
                <a:lnSpc>
                  <a:spcPct val="90000"/>
                </a:lnSpc>
                <a:spcBef>
                  <a:spcPts val="0"/>
                </a:spcBef>
                <a:spcAft>
                  <a:spcPts val="0"/>
                </a:spcAft>
                <a:buClr>
                  <a:srgbClr val="000000"/>
                </a:buClr>
                <a:buSzPts val="2000"/>
                <a:buFont typeface="Roboto"/>
                <a:buChar char="•"/>
              </a:pPr>
              <a:r>
                <a:rPr i="0" lang="en-US" sz="2000" u="none" cap="none" strike="noStrike">
                  <a:solidFill>
                    <a:srgbClr val="000000"/>
                  </a:solidFill>
                  <a:latin typeface="Roboto"/>
                  <a:ea typeface="Roboto"/>
                  <a:cs typeface="Roboto"/>
                  <a:sym typeface="Roboto"/>
                </a:rPr>
                <a:t>Real-Time file processing</a:t>
              </a:r>
              <a:endParaRPr>
                <a:latin typeface="Roboto"/>
                <a:ea typeface="Roboto"/>
                <a:cs typeface="Roboto"/>
                <a:sym typeface="Roboto"/>
              </a:endParaRPr>
            </a:p>
            <a:p>
              <a:pPr indent="-228600" lvl="1" marL="228600" marR="0" rtl="0" algn="l">
                <a:lnSpc>
                  <a:spcPct val="90000"/>
                </a:lnSpc>
                <a:spcBef>
                  <a:spcPts val="300"/>
                </a:spcBef>
                <a:spcAft>
                  <a:spcPts val="0"/>
                </a:spcAft>
                <a:buClr>
                  <a:srgbClr val="000000"/>
                </a:buClr>
                <a:buSzPts val="2000"/>
                <a:buFont typeface="Roboto"/>
                <a:buChar char="•"/>
              </a:pPr>
              <a:r>
                <a:rPr i="0" lang="en-US" sz="2000" u="none" cap="none" strike="noStrike">
                  <a:solidFill>
                    <a:srgbClr val="000000"/>
                  </a:solidFill>
                  <a:latin typeface="Roboto"/>
                  <a:ea typeface="Roboto"/>
                  <a:cs typeface="Roboto"/>
                  <a:sym typeface="Roboto"/>
                </a:rPr>
                <a:t>Custom event trigger</a:t>
              </a:r>
              <a:endParaRPr>
                <a:latin typeface="Roboto"/>
                <a:ea typeface="Roboto"/>
                <a:cs typeface="Roboto"/>
                <a:sym typeface="Roboto"/>
              </a:endParaRPr>
            </a:p>
          </p:txBody>
        </p:sp>
      </p:grpSp>
      <p:sp>
        <p:nvSpPr>
          <p:cNvPr id="441" name="Google Shape;441;gb84628a04a_6_35"/>
          <p:cNvSpPr txBox="1"/>
          <p:nvPr/>
        </p:nvSpPr>
        <p:spPr>
          <a:xfrm>
            <a:off x="1199456" y="1136946"/>
            <a:ext cx="3817500" cy="636600"/>
          </a:xfrm>
          <a:prstGeom prst="rect">
            <a:avLst/>
          </a:prstGeom>
          <a:noFill/>
          <a:ln>
            <a:noFill/>
          </a:ln>
        </p:spPr>
        <p:txBody>
          <a:bodyPr anchorCtr="0" anchor="t" bIns="45700" lIns="91425" spcFirstLastPara="1" rIns="91425" wrap="square" tIns="45700">
            <a:noAutofit/>
          </a:bodyPr>
          <a:lstStyle/>
          <a:p>
            <a:pPr indent="-480471" lvl="0" marL="480471" marR="0" rtl="0" algn="l">
              <a:lnSpc>
                <a:spcPct val="150000"/>
              </a:lnSpc>
              <a:spcBef>
                <a:spcPts val="0"/>
              </a:spcBef>
              <a:spcAft>
                <a:spcPts val="0"/>
              </a:spcAft>
              <a:buClr>
                <a:schemeClr val="accent1"/>
              </a:buClr>
              <a:buSzPts val="2400"/>
              <a:buFont typeface="Roboto"/>
              <a:buChar char="●"/>
            </a:pPr>
            <a:r>
              <a:rPr i="0" lang="en-US" sz="2400" cap="none" strike="noStrike">
                <a:solidFill>
                  <a:srgbClr val="000000"/>
                </a:solidFill>
                <a:latin typeface="Roboto"/>
                <a:ea typeface="Roboto"/>
                <a:cs typeface="Roboto"/>
                <a:sym typeface="Roboto"/>
              </a:rPr>
              <a:t>Scenarios</a:t>
            </a:r>
            <a:endParaRPr>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gb84628a04a_6_31"/>
          <p:cNvSpPr txBox="1"/>
          <p:nvPr>
            <p:ph type="title"/>
          </p:nvPr>
        </p:nvSpPr>
        <p:spPr>
          <a:xfrm>
            <a:off x="1095433" y="0"/>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i="0" lang="en-US" sz="3600" cap="none" strike="noStrike">
                <a:solidFill>
                  <a:srgbClr val="00A4FF"/>
                </a:solidFill>
                <a:latin typeface="Roboto"/>
                <a:ea typeface="Roboto"/>
                <a:cs typeface="Roboto"/>
                <a:sym typeface="Roboto"/>
              </a:rPr>
              <a:t>2.2.1 Limitations of serverless architecture</a:t>
            </a:r>
            <a:endParaRPr>
              <a:latin typeface="Roboto"/>
              <a:ea typeface="Roboto"/>
              <a:cs typeface="Roboto"/>
              <a:sym typeface="Roboto"/>
            </a:endParaRPr>
          </a:p>
        </p:txBody>
      </p:sp>
      <p:grpSp>
        <p:nvGrpSpPr>
          <p:cNvPr id="448" name="Google Shape;448;gb84628a04a_6_31"/>
          <p:cNvGrpSpPr/>
          <p:nvPr/>
        </p:nvGrpSpPr>
        <p:grpSpPr>
          <a:xfrm>
            <a:off x="2326894" y="1268760"/>
            <a:ext cx="7358288" cy="5040707"/>
            <a:chOff x="1775510" y="0"/>
            <a:chExt cx="7358288" cy="5040707"/>
          </a:xfrm>
        </p:grpSpPr>
        <p:sp>
          <p:nvSpPr>
            <p:cNvPr id="449" name="Google Shape;449;gb84628a04a_6_31"/>
            <p:cNvSpPr/>
            <p:nvPr/>
          </p:nvSpPr>
          <p:spPr>
            <a:xfrm>
              <a:off x="3077848" y="154241"/>
              <a:ext cx="3378600" cy="3378600"/>
            </a:xfrm>
            <a:prstGeom prst="ellipse">
              <a:avLst/>
            </a:prstGeom>
            <a:solidFill>
              <a:srgbClr val="19ACE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50" name="Google Shape;450;gb84628a04a_6_31"/>
            <p:cNvSpPr txBox="1"/>
            <p:nvPr/>
          </p:nvSpPr>
          <p:spPr>
            <a:xfrm>
              <a:off x="3572618" y="649038"/>
              <a:ext cx="2388900" cy="2389200"/>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rgbClr val="FFFFFF"/>
                </a:buClr>
                <a:buSzPts val="2800"/>
                <a:buFont typeface="Times New Roman"/>
                <a:buNone/>
              </a:pPr>
              <a:r>
                <a:rPr i="0" lang="en-US" sz="2800" cap="none" strike="noStrike">
                  <a:solidFill>
                    <a:srgbClr val="FFFFFF"/>
                  </a:solidFill>
                  <a:latin typeface="Roboto"/>
                  <a:ea typeface="Roboto"/>
                  <a:cs typeface="Roboto"/>
                  <a:sym typeface="Roboto"/>
                </a:rPr>
                <a:t>Limitations of </a:t>
              </a:r>
              <a:r>
                <a:rPr i="0" lang="en-US" sz="2800" cap="none" strike="noStrike">
                  <a:solidFill>
                    <a:srgbClr val="000000"/>
                  </a:solidFill>
                  <a:latin typeface="Roboto"/>
                  <a:ea typeface="Roboto"/>
                  <a:cs typeface="Roboto"/>
                  <a:sym typeface="Roboto"/>
                </a:rPr>
                <a:t>serverless</a:t>
              </a:r>
              <a:endParaRPr sz="2800">
                <a:solidFill>
                  <a:schemeClr val="lt1"/>
                </a:solidFill>
                <a:latin typeface="Roboto"/>
                <a:ea typeface="Roboto"/>
                <a:cs typeface="Roboto"/>
                <a:sym typeface="Roboto"/>
              </a:endParaRPr>
            </a:p>
          </p:txBody>
        </p:sp>
        <p:sp>
          <p:nvSpPr>
            <p:cNvPr id="451" name="Google Shape;451;gb84628a04a_6_31"/>
            <p:cNvSpPr/>
            <p:nvPr/>
          </p:nvSpPr>
          <p:spPr>
            <a:xfrm>
              <a:off x="5005848" y="0"/>
              <a:ext cx="375600" cy="375900"/>
            </a:xfrm>
            <a:prstGeom prst="ellipse">
              <a:avLst/>
            </a:prstGeom>
            <a:solidFill>
              <a:srgbClr val="2383C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52" name="Google Shape;452;gb84628a04a_6_31"/>
            <p:cNvSpPr/>
            <p:nvPr/>
          </p:nvSpPr>
          <p:spPr>
            <a:xfrm>
              <a:off x="4116695" y="3281908"/>
              <a:ext cx="272400" cy="272100"/>
            </a:xfrm>
            <a:prstGeom prst="ellipse">
              <a:avLst/>
            </a:prstGeom>
            <a:solidFill>
              <a:srgbClr val="24CED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53" name="Google Shape;453;gb84628a04a_6_31"/>
            <p:cNvSpPr/>
            <p:nvPr/>
          </p:nvSpPr>
          <p:spPr>
            <a:xfrm>
              <a:off x="6673963" y="1525273"/>
              <a:ext cx="272400" cy="272100"/>
            </a:xfrm>
            <a:prstGeom prst="ellipse">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54" name="Google Shape;454;gb84628a04a_6_31"/>
            <p:cNvSpPr/>
            <p:nvPr/>
          </p:nvSpPr>
          <p:spPr>
            <a:xfrm>
              <a:off x="5372459" y="3571236"/>
              <a:ext cx="375600" cy="375900"/>
            </a:xfrm>
            <a:prstGeom prst="ellipse">
              <a:avLst/>
            </a:prstGeom>
            <a:solidFill>
              <a:srgbClr val="3B88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55" name="Google Shape;455;gb84628a04a_6_31"/>
            <p:cNvSpPr/>
            <p:nvPr/>
          </p:nvSpPr>
          <p:spPr>
            <a:xfrm>
              <a:off x="4192928" y="533795"/>
              <a:ext cx="272400" cy="272100"/>
            </a:xfrm>
            <a:prstGeom prst="ellipse">
              <a:avLst/>
            </a:prstGeom>
            <a:solidFill>
              <a:srgbClr val="61A39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56" name="Google Shape;456;gb84628a04a_6_31"/>
            <p:cNvSpPr/>
            <p:nvPr/>
          </p:nvSpPr>
          <p:spPr>
            <a:xfrm>
              <a:off x="3335654" y="2092336"/>
              <a:ext cx="272400" cy="272100"/>
            </a:xfrm>
            <a:prstGeom prst="ellipse">
              <a:avLst/>
            </a:prstGeom>
            <a:solidFill>
              <a:srgbClr val="2383C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57" name="Google Shape;457;gb84628a04a_6_31"/>
            <p:cNvSpPr/>
            <p:nvPr/>
          </p:nvSpPr>
          <p:spPr>
            <a:xfrm>
              <a:off x="1775510" y="763644"/>
              <a:ext cx="1866000" cy="1373700"/>
            </a:xfrm>
            <a:prstGeom prst="ellipse">
              <a:avLst/>
            </a:prstGeom>
            <a:solidFill>
              <a:srgbClr val="24CED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58" name="Google Shape;458;gb84628a04a_6_31"/>
            <p:cNvSpPr txBox="1"/>
            <p:nvPr/>
          </p:nvSpPr>
          <p:spPr>
            <a:xfrm>
              <a:off x="2048766" y="964796"/>
              <a:ext cx="1319400" cy="971100"/>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FFFFFF"/>
                </a:buClr>
                <a:buSzPts val="1600"/>
                <a:buFont typeface="Times New Roman"/>
                <a:buNone/>
              </a:pPr>
              <a:r>
                <a:rPr lang="en-US" sz="1600">
                  <a:solidFill>
                    <a:srgbClr val="FFFFFF"/>
                  </a:solidFill>
                  <a:latin typeface="Roboto"/>
                  <a:ea typeface="Roboto"/>
                  <a:cs typeface="Roboto"/>
                  <a:sym typeface="Roboto"/>
                </a:rPr>
                <a:t>C</a:t>
              </a:r>
              <a:r>
                <a:rPr i="0" lang="en-US" sz="1600" cap="none" strike="noStrike">
                  <a:solidFill>
                    <a:srgbClr val="FFFFFF"/>
                  </a:solidFill>
                  <a:latin typeface="Roboto"/>
                  <a:ea typeface="Roboto"/>
                  <a:cs typeface="Roboto"/>
                  <a:sym typeface="Roboto"/>
                </a:rPr>
                <a:t>ode debugging</a:t>
              </a:r>
              <a:endParaRPr>
                <a:latin typeface="Roboto"/>
                <a:ea typeface="Roboto"/>
                <a:cs typeface="Roboto"/>
                <a:sym typeface="Roboto"/>
              </a:endParaRPr>
            </a:p>
          </p:txBody>
        </p:sp>
        <p:sp>
          <p:nvSpPr>
            <p:cNvPr id="459" name="Google Shape;459;gb84628a04a_6_31"/>
            <p:cNvSpPr/>
            <p:nvPr/>
          </p:nvSpPr>
          <p:spPr>
            <a:xfrm>
              <a:off x="4626070" y="545892"/>
              <a:ext cx="375600" cy="375900"/>
            </a:xfrm>
            <a:prstGeom prst="ellipse">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60" name="Google Shape;460;gb84628a04a_6_31"/>
            <p:cNvSpPr/>
            <p:nvPr/>
          </p:nvSpPr>
          <p:spPr>
            <a:xfrm>
              <a:off x="2151272" y="2539434"/>
              <a:ext cx="679200" cy="679500"/>
            </a:xfrm>
            <a:prstGeom prst="ellipse">
              <a:avLst/>
            </a:prstGeom>
            <a:solidFill>
              <a:srgbClr val="3B88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61" name="Google Shape;461;gb84628a04a_6_31"/>
            <p:cNvSpPr/>
            <p:nvPr/>
          </p:nvSpPr>
          <p:spPr>
            <a:xfrm>
              <a:off x="6495067" y="117445"/>
              <a:ext cx="1990500" cy="1373700"/>
            </a:xfrm>
            <a:prstGeom prst="ellipse">
              <a:avLst/>
            </a:prstGeom>
            <a:solidFill>
              <a:srgbClr val="61A39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62" name="Google Shape;462;gb84628a04a_6_31"/>
            <p:cNvSpPr txBox="1"/>
            <p:nvPr/>
          </p:nvSpPr>
          <p:spPr>
            <a:xfrm>
              <a:off x="6786578" y="318597"/>
              <a:ext cx="1407600" cy="971100"/>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FFFFFF"/>
                </a:buClr>
                <a:buSzPts val="1600"/>
                <a:buFont typeface="Times New Roman"/>
                <a:buNone/>
              </a:pPr>
              <a:r>
                <a:rPr lang="en-US" sz="1600">
                  <a:solidFill>
                    <a:srgbClr val="FFFFFF"/>
                  </a:solidFill>
                  <a:latin typeface="Roboto"/>
                  <a:ea typeface="Roboto"/>
                  <a:cs typeface="Roboto"/>
                  <a:sym typeface="Roboto"/>
                </a:rPr>
                <a:t>Latency concerns</a:t>
              </a:r>
              <a:endParaRPr>
                <a:latin typeface="Roboto"/>
                <a:ea typeface="Roboto"/>
                <a:cs typeface="Roboto"/>
                <a:sym typeface="Roboto"/>
              </a:endParaRPr>
            </a:p>
          </p:txBody>
        </p:sp>
        <p:sp>
          <p:nvSpPr>
            <p:cNvPr id="463" name="Google Shape;463;gb84628a04a_6_31"/>
            <p:cNvSpPr/>
            <p:nvPr/>
          </p:nvSpPr>
          <p:spPr>
            <a:xfrm>
              <a:off x="6190231" y="1066078"/>
              <a:ext cx="375600" cy="375900"/>
            </a:xfrm>
            <a:prstGeom prst="ellipse">
              <a:avLst/>
            </a:prstGeom>
            <a:solidFill>
              <a:srgbClr val="2383C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64" name="Google Shape;464;gb84628a04a_6_31"/>
            <p:cNvSpPr/>
            <p:nvPr/>
          </p:nvSpPr>
          <p:spPr>
            <a:xfrm>
              <a:off x="1892773" y="3347939"/>
              <a:ext cx="272400" cy="272100"/>
            </a:xfrm>
            <a:prstGeom prst="ellipse">
              <a:avLst/>
            </a:prstGeom>
            <a:solidFill>
              <a:srgbClr val="24CED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65" name="Google Shape;465;gb84628a04a_6_31"/>
            <p:cNvSpPr/>
            <p:nvPr/>
          </p:nvSpPr>
          <p:spPr>
            <a:xfrm>
              <a:off x="4606665" y="2960320"/>
              <a:ext cx="272400" cy="272100"/>
            </a:xfrm>
            <a:prstGeom prst="ellipse">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66" name="Google Shape;466;gb84628a04a_6_31"/>
            <p:cNvSpPr/>
            <p:nvPr/>
          </p:nvSpPr>
          <p:spPr>
            <a:xfrm>
              <a:off x="7138798" y="2491548"/>
              <a:ext cx="1995000" cy="1373700"/>
            </a:xfrm>
            <a:prstGeom prst="ellipse">
              <a:avLst/>
            </a:prstGeom>
            <a:solidFill>
              <a:srgbClr val="3B88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67" name="Google Shape;467;gb84628a04a_6_31"/>
            <p:cNvSpPr txBox="1"/>
            <p:nvPr/>
          </p:nvSpPr>
          <p:spPr>
            <a:xfrm>
              <a:off x="7334416" y="2692765"/>
              <a:ext cx="1662900" cy="9711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FFFFFF"/>
                </a:buClr>
                <a:buSzPts val="1800"/>
                <a:buFont typeface="Times New Roman"/>
                <a:buNone/>
              </a:pPr>
              <a:r>
                <a:rPr lang="en-US" sz="1700">
                  <a:solidFill>
                    <a:srgbClr val="FFFFFF"/>
                  </a:solidFill>
                  <a:latin typeface="Roboto"/>
                  <a:ea typeface="Roboto"/>
                  <a:cs typeface="Roboto"/>
                  <a:sym typeface="Roboto"/>
                </a:rPr>
                <a:t>Implementation and control</a:t>
              </a:r>
              <a:endParaRPr sz="1700">
                <a:solidFill>
                  <a:schemeClr val="lt1"/>
                </a:solidFill>
                <a:latin typeface="Roboto"/>
                <a:ea typeface="Roboto"/>
                <a:cs typeface="Roboto"/>
                <a:sym typeface="Roboto"/>
              </a:endParaRPr>
            </a:p>
          </p:txBody>
        </p:sp>
        <p:sp>
          <p:nvSpPr>
            <p:cNvPr id="468" name="Google Shape;468;gb84628a04a_6_31"/>
            <p:cNvSpPr/>
            <p:nvPr/>
          </p:nvSpPr>
          <p:spPr>
            <a:xfrm>
              <a:off x="7062058" y="2443663"/>
              <a:ext cx="272400" cy="272100"/>
            </a:xfrm>
            <a:prstGeom prst="ellipse">
              <a:avLst/>
            </a:prstGeom>
            <a:solidFill>
              <a:srgbClr val="61A39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69" name="Google Shape;469;gb84628a04a_6_31"/>
            <p:cNvSpPr/>
            <p:nvPr/>
          </p:nvSpPr>
          <p:spPr>
            <a:xfrm>
              <a:off x="3506832" y="3667007"/>
              <a:ext cx="1373700" cy="1373700"/>
            </a:xfrm>
            <a:prstGeom prst="ellipse">
              <a:avLst/>
            </a:prstGeom>
            <a:solidFill>
              <a:srgbClr val="2383C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70" name="Google Shape;470;gb84628a04a_6_31"/>
            <p:cNvSpPr txBox="1"/>
            <p:nvPr/>
          </p:nvSpPr>
          <p:spPr>
            <a:xfrm>
              <a:off x="3707988" y="3868159"/>
              <a:ext cx="971400" cy="971100"/>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FFFFFF"/>
                </a:buClr>
                <a:buSzPts val="1600"/>
                <a:buFont typeface="Times New Roman"/>
                <a:buNone/>
              </a:pPr>
              <a:r>
                <a:rPr lang="en-US" sz="1600">
                  <a:solidFill>
                    <a:srgbClr val="FFFFFF"/>
                  </a:solidFill>
                  <a:latin typeface="Roboto"/>
                  <a:ea typeface="Roboto"/>
                  <a:cs typeface="Roboto"/>
                  <a:sym typeface="Roboto"/>
                </a:rPr>
                <a:t>Vendor lock-in</a:t>
              </a:r>
              <a:endParaRPr>
                <a:latin typeface="Roboto"/>
                <a:ea typeface="Roboto"/>
                <a:cs typeface="Roboto"/>
                <a:sym typeface="Roboto"/>
              </a:endParaRPr>
            </a:p>
          </p:txBody>
        </p:sp>
        <p:sp>
          <p:nvSpPr>
            <p:cNvPr id="471" name="Google Shape;471;gb84628a04a_6_31"/>
            <p:cNvSpPr/>
            <p:nvPr/>
          </p:nvSpPr>
          <p:spPr>
            <a:xfrm>
              <a:off x="4733489" y="3620634"/>
              <a:ext cx="272400" cy="272100"/>
            </a:xfrm>
            <a:prstGeom prst="ellipse">
              <a:avLst/>
            </a:prstGeom>
            <a:solidFill>
              <a:srgbClr val="24CED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gb84628a04a_6_27"/>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i="0" lang="en-US" sz="3600" cap="none" strike="noStrike">
                <a:solidFill>
                  <a:srgbClr val="00A4FF"/>
                </a:solidFill>
                <a:latin typeface="Roboto"/>
                <a:ea typeface="Roboto"/>
                <a:cs typeface="Roboto"/>
                <a:sym typeface="Roboto"/>
              </a:rPr>
              <a:t>2.3 SCF and serverless applications</a:t>
            </a:r>
            <a:endParaRPr>
              <a:latin typeface="Roboto"/>
              <a:ea typeface="Roboto"/>
              <a:cs typeface="Roboto"/>
              <a:sym typeface="Roboto"/>
            </a:endParaRPr>
          </a:p>
        </p:txBody>
      </p:sp>
      <p:grpSp>
        <p:nvGrpSpPr>
          <p:cNvPr id="478" name="Google Shape;478;gb84628a04a_6_27"/>
          <p:cNvGrpSpPr/>
          <p:nvPr/>
        </p:nvGrpSpPr>
        <p:grpSpPr>
          <a:xfrm>
            <a:off x="5231833" y="1340768"/>
            <a:ext cx="5899571" cy="3853879"/>
            <a:chOff x="5231833" y="1340768"/>
            <a:chExt cx="5899571" cy="3853879"/>
          </a:xfrm>
        </p:grpSpPr>
        <p:sp>
          <p:nvSpPr>
            <p:cNvPr id="479" name="Google Shape;479;gb84628a04a_6_27"/>
            <p:cNvSpPr/>
            <p:nvPr/>
          </p:nvSpPr>
          <p:spPr>
            <a:xfrm>
              <a:off x="5231904" y="1340768"/>
              <a:ext cx="5899500" cy="3851100"/>
            </a:xfrm>
            <a:prstGeom prst="roundRect">
              <a:avLst>
                <a:gd fmla="val 5982" name="adj"/>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480" name="Google Shape;480;gb84628a04a_6_27"/>
            <p:cNvGrpSpPr/>
            <p:nvPr/>
          </p:nvGrpSpPr>
          <p:grpSpPr>
            <a:xfrm>
              <a:off x="5231833" y="1514214"/>
              <a:ext cx="5676067" cy="3680433"/>
              <a:chOff x="1956725" y="2216999"/>
              <a:chExt cx="5542493" cy="3706751"/>
            </a:xfrm>
          </p:grpSpPr>
          <p:pic>
            <p:nvPicPr>
              <p:cNvPr id="481" name="Google Shape;481;gb84628a04a_6_27"/>
              <p:cNvPicPr preferRelativeResize="0"/>
              <p:nvPr/>
            </p:nvPicPr>
            <p:blipFill rotWithShape="1">
              <a:blip r:embed="rId3">
                <a:alphaModFix/>
              </a:blip>
              <a:srcRect b="0" l="0" r="0" t="0"/>
              <a:stretch/>
            </p:blipFill>
            <p:spPr>
              <a:xfrm>
                <a:off x="2750891" y="2753751"/>
                <a:ext cx="675249" cy="675249"/>
              </a:xfrm>
              <a:prstGeom prst="rect">
                <a:avLst/>
              </a:prstGeom>
              <a:noFill/>
              <a:ln>
                <a:noFill/>
              </a:ln>
            </p:spPr>
          </p:pic>
          <p:sp>
            <p:nvSpPr>
              <p:cNvPr id="482" name="Google Shape;482;gb84628a04a_6_27"/>
              <p:cNvSpPr/>
              <p:nvPr/>
            </p:nvSpPr>
            <p:spPr>
              <a:xfrm>
                <a:off x="4319777" y="4037189"/>
                <a:ext cx="953100" cy="1037400"/>
              </a:xfrm>
              <a:prstGeom prst="ellipse">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2000" cap="none" strike="noStrike">
                    <a:solidFill>
                      <a:srgbClr val="FFFFFF"/>
                    </a:solidFill>
                    <a:latin typeface="Roboto"/>
                    <a:ea typeface="Roboto"/>
                    <a:cs typeface="Roboto"/>
                    <a:sym typeface="Roboto"/>
                  </a:rPr>
                  <a:t>SCF</a:t>
                </a:r>
                <a:endParaRPr>
                  <a:latin typeface="Roboto"/>
                  <a:ea typeface="Roboto"/>
                  <a:cs typeface="Roboto"/>
                  <a:sym typeface="Roboto"/>
                </a:endParaRPr>
              </a:p>
            </p:txBody>
          </p:sp>
          <p:grpSp>
            <p:nvGrpSpPr>
              <p:cNvPr id="483" name="Google Shape;483;gb84628a04a_6_27"/>
              <p:cNvGrpSpPr/>
              <p:nvPr/>
            </p:nvGrpSpPr>
            <p:grpSpPr>
              <a:xfrm>
                <a:off x="2781426" y="4212803"/>
                <a:ext cx="644931" cy="1274277"/>
                <a:chOff x="6353323" y="3985236"/>
                <a:chExt cx="675250" cy="1286239"/>
              </a:xfrm>
            </p:grpSpPr>
            <p:pic>
              <p:nvPicPr>
                <p:cNvPr id="484" name="Google Shape;484;gb84628a04a_6_27"/>
                <p:cNvPicPr preferRelativeResize="0"/>
                <p:nvPr/>
              </p:nvPicPr>
              <p:blipFill rotWithShape="1">
                <a:blip r:embed="rId4">
                  <a:alphaModFix/>
                </a:blip>
                <a:srcRect b="0" l="0" r="0" t="0"/>
                <a:stretch/>
              </p:blipFill>
              <p:spPr>
                <a:xfrm>
                  <a:off x="6353323" y="3985236"/>
                  <a:ext cx="675250" cy="675250"/>
                </a:xfrm>
                <a:prstGeom prst="rect">
                  <a:avLst/>
                </a:prstGeom>
                <a:noFill/>
                <a:ln>
                  <a:noFill/>
                </a:ln>
              </p:spPr>
            </p:pic>
            <p:sp>
              <p:nvSpPr>
                <p:cNvPr id="485" name="Google Shape;485;gb84628a04a_6_27"/>
                <p:cNvSpPr txBox="1"/>
                <p:nvPr/>
              </p:nvSpPr>
              <p:spPr>
                <a:xfrm>
                  <a:off x="6356771" y="4676875"/>
                  <a:ext cx="668400" cy="594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600">
                    <a:solidFill>
                      <a:schemeClr val="dk1"/>
                    </a:solidFill>
                    <a:latin typeface="Roboto"/>
                    <a:ea typeface="Roboto"/>
                    <a:cs typeface="Roboto"/>
                    <a:sym typeface="Roboto"/>
                  </a:endParaRPr>
                </a:p>
                <a:p>
                  <a:pPr indent="0" lvl="0" marL="0" marR="0" rtl="0" algn="ctr">
                    <a:spcBef>
                      <a:spcPts val="0"/>
                    </a:spcBef>
                    <a:spcAft>
                      <a:spcPts val="0"/>
                    </a:spcAft>
                    <a:buNone/>
                  </a:pPr>
                  <a:r>
                    <a:rPr b="1" i="0" lang="en-US" sz="1600" cap="none" strike="noStrike">
                      <a:solidFill>
                        <a:srgbClr val="000000"/>
                      </a:solidFill>
                      <a:latin typeface="Roboto"/>
                      <a:ea typeface="Roboto"/>
                      <a:cs typeface="Roboto"/>
                      <a:sym typeface="Roboto"/>
                    </a:rPr>
                    <a:t>COS</a:t>
                  </a:r>
                  <a:endParaRPr b="1" sz="1600">
                    <a:solidFill>
                      <a:schemeClr val="dk1"/>
                    </a:solidFill>
                    <a:latin typeface="Roboto"/>
                    <a:ea typeface="Roboto"/>
                    <a:cs typeface="Roboto"/>
                    <a:sym typeface="Roboto"/>
                  </a:endParaRPr>
                </a:p>
              </p:txBody>
            </p:sp>
          </p:grpSp>
          <p:grpSp>
            <p:nvGrpSpPr>
              <p:cNvPr id="486" name="Google Shape;486;gb84628a04a_6_27"/>
              <p:cNvGrpSpPr/>
              <p:nvPr/>
            </p:nvGrpSpPr>
            <p:grpSpPr>
              <a:xfrm>
                <a:off x="6854287" y="4212804"/>
                <a:ext cx="644931" cy="1274277"/>
                <a:chOff x="6353323" y="3985236"/>
                <a:chExt cx="675250" cy="1286239"/>
              </a:xfrm>
            </p:grpSpPr>
            <p:pic>
              <p:nvPicPr>
                <p:cNvPr id="487" name="Google Shape;487;gb84628a04a_6_27"/>
                <p:cNvPicPr preferRelativeResize="0"/>
                <p:nvPr/>
              </p:nvPicPr>
              <p:blipFill rotWithShape="1">
                <a:blip r:embed="rId4">
                  <a:alphaModFix/>
                </a:blip>
                <a:srcRect b="0" l="0" r="0" t="0"/>
                <a:stretch/>
              </p:blipFill>
              <p:spPr>
                <a:xfrm>
                  <a:off x="6353323" y="3985236"/>
                  <a:ext cx="675250" cy="675250"/>
                </a:xfrm>
                <a:prstGeom prst="rect">
                  <a:avLst/>
                </a:prstGeom>
                <a:noFill/>
                <a:ln>
                  <a:noFill/>
                </a:ln>
              </p:spPr>
            </p:pic>
            <p:sp>
              <p:nvSpPr>
                <p:cNvPr id="488" name="Google Shape;488;gb84628a04a_6_27"/>
                <p:cNvSpPr txBox="1"/>
                <p:nvPr/>
              </p:nvSpPr>
              <p:spPr>
                <a:xfrm>
                  <a:off x="6356771" y="4676875"/>
                  <a:ext cx="668400" cy="594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600">
                    <a:solidFill>
                      <a:schemeClr val="dk1"/>
                    </a:solidFill>
                    <a:latin typeface="Roboto"/>
                    <a:ea typeface="Roboto"/>
                    <a:cs typeface="Roboto"/>
                    <a:sym typeface="Roboto"/>
                  </a:endParaRPr>
                </a:p>
                <a:p>
                  <a:pPr indent="0" lvl="0" marL="0" marR="0" rtl="0" algn="ctr">
                    <a:spcBef>
                      <a:spcPts val="0"/>
                    </a:spcBef>
                    <a:spcAft>
                      <a:spcPts val="0"/>
                    </a:spcAft>
                    <a:buNone/>
                  </a:pPr>
                  <a:r>
                    <a:rPr b="1" i="0" lang="en-US" sz="1600" cap="none" strike="noStrike">
                      <a:solidFill>
                        <a:srgbClr val="000000"/>
                      </a:solidFill>
                      <a:latin typeface="Roboto"/>
                      <a:ea typeface="Roboto"/>
                      <a:cs typeface="Roboto"/>
                      <a:sym typeface="Roboto"/>
                    </a:rPr>
                    <a:t>COS</a:t>
                  </a:r>
                  <a:endParaRPr b="1" sz="1600">
                    <a:solidFill>
                      <a:schemeClr val="dk1"/>
                    </a:solidFill>
                    <a:latin typeface="Roboto"/>
                    <a:ea typeface="Roboto"/>
                    <a:cs typeface="Roboto"/>
                    <a:sym typeface="Roboto"/>
                  </a:endParaRPr>
                </a:p>
              </p:txBody>
            </p:sp>
          </p:grpSp>
          <p:cxnSp>
            <p:nvCxnSpPr>
              <p:cNvPr id="489" name="Google Shape;489;gb84628a04a_6_27"/>
              <p:cNvCxnSpPr>
                <a:stCxn id="481" idx="2"/>
                <a:endCxn id="484" idx="0"/>
              </p:cNvCxnSpPr>
              <p:nvPr/>
            </p:nvCxnSpPr>
            <p:spPr>
              <a:xfrm>
                <a:off x="3088516" y="3429000"/>
                <a:ext cx="15300" cy="783900"/>
              </a:xfrm>
              <a:prstGeom prst="straightConnector1">
                <a:avLst/>
              </a:prstGeom>
              <a:noFill/>
              <a:ln cap="flat" cmpd="sng" w="38100">
                <a:solidFill>
                  <a:srgbClr val="16ABE2"/>
                </a:solidFill>
                <a:prstDash val="solid"/>
                <a:round/>
                <a:headEnd len="sm" w="sm" type="none"/>
                <a:tailEnd len="med" w="med" type="triangle"/>
              </a:ln>
            </p:spPr>
          </p:cxnSp>
          <p:cxnSp>
            <p:nvCxnSpPr>
              <p:cNvPr id="490" name="Google Shape;490;gb84628a04a_6_27"/>
              <p:cNvCxnSpPr>
                <a:stCxn id="481" idx="3"/>
              </p:cNvCxnSpPr>
              <p:nvPr/>
            </p:nvCxnSpPr>
            <p:spPr>
              <a:xfrm>
                <a:off x="3426140" y="3091375"/>
                <a:ext cx="1216200" cy="945900"/>
              </a:xfrm>
              <a:prstGeom prst="straightConnector1">
                <a:avLst/>
              </a:prstGeom>
              <a:noFill/>
              <a:ln cap="flat" cmpd="sng" w="38100">
                <a:solidFill>
                  <a:srgbClr val="16ABE2"/>
                </a:solidFill>
                <a:prstDash val="solid"/>
                <a:round/>
                <a:headEnd len="sm" w="sm" type="none"/>
                <a:tailEnd len="med" w="med" type="triangle"/>
              </a:ln>
            </p:spPr>
          </p:cxnSp>
          <p:cxnSp>
            <p:nvCxnSpPr>
              <p:cNvPr id="491" name="Google Shape;491;gb84628a04a_6_27"/>
              <p:cNvCxnSpPr>
                <a:stCxn id="484" idx="3"/>
                <a:endCxn id="482" idx="2"/>
              </p:cNvCxnSpPr>
              <p:nvPr/>
            </p:nvCxnSpPr>
            <p:spPr>
              <a:xfrm>
                <a:off x="3426357" y="4547289"/>
                <a:ext cx="893400" cy="8700"/>
              </a:xfrm>
              <a:prstGeom prst="straightConnector1">
                <a:avLst/>
              </a:prstGeom>
              <a:noFill/>
              <a:ln cap="flat" cmpd="sng" w="38100">
                <a:solidFill>
                  <a:srgbClr val="16ABE2"/>
                </a:solidFill>
                <a:prstDash val="solid"/>
                <a:round/>
                <a:headEnd len="sm" w="sm" type="none"/>
                <a:tailEnd len="med" w="med" type="triangle"/>
              </a:ln>
            </p:spPr>
          </p:cxnSp>
          <p:cxnSp>
            <p:nvCxnSpPr>
              <p:cNvPr id="492" name="Google Shape;492;gb84628a04a_6_27"/>
              <p:cNvCxnSpPr>
                <a:stCxn id="482" idx="6"/>
                <a:endCxn id="487" idx="1"/>
              </p:cNvCxnSpPr>
              <p:nvPr/>
            </p:nvCxnSpPr>
            <p:spPr>
              <a:xfrm flipH="1" rot="10800000">
                <a:off x="5272877" y="4547189"/>
                <a:ext cx="1581300" cy="8700"/>
              </a:xfrm>
              <a:prstGeom prst="straightConnector1">
                <a:avLst/>
              </a:prstGeom>
              <a:noFill/>
              <a:ln cap="flat" cmpd="sng" w="38100">
                <a:solidFill>
                  <a:srgbClr val="16ABE2"/>
                </a:solidFill>
                <a:prstDash val="solid"/>
                <a:round/>
                <a:headEnd len="sm" w="sm" type="none"/>
                <a:tailEnd len="med" w="med" type="triangle"/>
              </a:ln>
            </p:spPr>
          </p:cxnSp>
          <p:sp>
            <p:nvSpPr>
              <p:cNvPr id="493" name="Google Shape;493;gb84628a04a_6_27"/>
              <p:cNvSpPr txBox="1"/>
              <p:nvPr/>
            </p:nvSpPr>
            <p:spPr>
              <a:xfrm>
                <a:off x="1956725" y="3657204"/>
                <a:ext cx="800100" cy="58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600" cap="none" strike="noStrike">
                    <a:solidFill>
                      <a:srgbClr val="000000"/>
                    </a:solidFill>
                    <a:latin typeface="Roboto"/>
                    <a:ea typeface="Roboto"/>
                    <a:cs typeface="Roboto"/>
                    <a:sym typeface="Roboto"/>
                  </a:rPr>
                  <a:t>Image </a:t>
                </a:r>
                <a:endParaRPr sz="1200">
                  <a:latin typeface="Roboto"/>
                  <a:ea typeface="Roboto"/>
                  <a:cs typeface="Roboto"/>
                  <a:sym typeface="Roboto"/>
                </a:endParaRPr>
              </a:p>
              <a:p>
                <a:pPr indent="0" lvl="0" marL="0" marR="0" rtl="0" algn="l">
                  <a:spcBef>
                    <a:spcPts val="0"/>
                  </a:spcBef>
                  <a:spcAft>
                    <a:spcPts val="0"/>
                  </a:spcAft>
                  <a:buNone/>
                </a:pPr>
                <a:r>
                  <a:rPr i="0" lang="en-US" sz="1600" cap="none" strike="noStrike">
                    <a:solidFill>
                      <a:srgbClr val="000000"/>
                    </a:solidFill>
                    <a:latin typeface="Roboto"/>
                    <a:ea typeface="Roboto"/>
                    <a:cs typeface="Roboto"/>
                    <a:sym typeface="Roboto"/>
                  </a:rPr>
                  <a:t>upload</a:t>
                </a:r>
                <a:endParaRPr sz="1200">
                  <a:latin typeface="Roboto"/>
                  <a:ea typeface="Roboto"/>
                  <a:cs typeface="Roboto"/>
                  <a:sym typeface="Roboto"/>
                </a:endParaRPr>
              </a:p>
            </p:txBody>
          </p:sp>
          <p:sp>
            <p:nvSpPr>
              <p:cNvPr id="494" name="Google Shape;494;gb84628a04a_6_27"/>
              <p:cNvSpPr txBox="1"/>
              <p:nvPr/>
            </p:nvSpPr>
            <p:spPr>
              <a:xfrm>
                <a:off x="5192385" y="4635359"/>
                <a:ext cx="1742400" cy="83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latin typeface="Roboto"/>
                    <a:ea typeface="Roboto"/>
                    <a:cs typeface="Roboto"/>
                    <a:sym typeface="Roboto"/>
                  </a:rPr>
                  <a:t>Outputs different formats: p</a:t>
                </a:r>
                <a:r>
                  <a:rPr i="0" lang="en-US" sz="1600" cap="none" strike="noStrike">
                    <a:solidFill>
                      <a:srgbClr val="000000"/>
                    </a:solidFill>
                    <a:latin typeface="Roboto"/>
                    <a:ea typeface="Roboto"/>
                    <a:cs typeface="Roboto"/>
                    <a:sym typeface="Roboto"/>
                  </a:rPr>
                  <a:t>hone</a:t>
                </a:r>
                <a:r>
                  <a:rPr lang="en-US" sz="1600">
                    <a:latin typeface="Roboto"/>
                    <a:ea typeface="Roboto"/>
                    <a:cs typeface="Roboto"/>
                    <a:sym typeface="Roboto"/>
                  </a:rPr>
                  <a:t>, tablet, </a:t>
                </a:r>
                <a:r>
                  <a:rPr i="0" lang="en-US" sz="1600" cap="none" strike="noStrike">
                    <a:solidFill>
                      <a:srgbClr val="000000"/>
                    </a:solidFill>
                    <a:latin typeface="Roboto"/>
                    <a:ea typeface="Roboto"/>
                    <a:cs typeface="Roboto"/>
                    <a:sym typeface="Roboto"/>
                  </a:rPr>
                  <a:t>PCs</a:t>
                </a:r>
                <a:endParaRPr>
                  <a:latin typeface="Roboto"/>
                  <a:ea typeface="Roboto"/>
                  <a:cs typeface="Roboto"/>
                  <a:sym typeface="Roboto"/>
                </a:endParaRPr>
              </a:p>
            </p:txBody>
          </p:sp>
          <p:pic>
            <p:nvPicPr>
              <p:cNvPr id="495" name="Google Shape;495;gb84628a04a_6_27"/>
              <p:cNvPicPr preferRelativeResize="0"/>
              <p:nvPr/>
            </p:nvPicPr>
            <p:blipFill rotWithShape="1">
              <a:blip r:embed="rId5">
                <a:alphaModFix/>
              </a:blip>
              <a:srcRect b="0" l="0" r="0" t="0"/>
              <a:stretch/>
            </p:blipFill>
            <p:spPr>
              <a:xfrm>
                <a:off x="3511153" y="2216999"/>
                <a:ext cx="3578267" cy="1325563"/>
              </a:xfrm>
              <a:prstGeom prst="rect">
                <a:avLst/>
              </a:prstGeom>
              <a:noFill/>
              <a:ln>
                <a:noFill/>
              </a:ln>
            </p:spPr>
          </p:pic>
          <p:sp>
            <p:nvSpPr>
              <p:cNvPr id="496" name="Google Shape;496;gb84628a04a_6_27"/>
              <p:cNvSpPr txBox="1"/>
              <p:nvPr/>
            </p:nvSpPr>
            <p:spPr>
              <a:xfrm>
                <a:off x="4111119" y="2706097"/>
                <a:ext cx="2732100" cy="65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cap="none" strike="noStrike">
                    <a:solidFill>
                      <a:srgbClr val="000000"/>
                    </a:solidFill>
                    <a:latin typeface="Roboto"/>
                    <a:ea typeface="Roboto"/>
                    <a:cs typeface="Roboto"/>
                    <a:sym typeface="Roboto"/>
                  </a:rPr>
                  <a:t>SCF function definition</a:t>
                </a:r>
                <a:endParaRPr sz="1800">
                  <a:solidFill>
                    <a:schemeClr val="dk1"/>
                  </a:solidFill>
                  <a:latin typeface="Roboto"/>
                  <a:ea typeface="Roboto"/>
                  <a:cs typeface="Roboto"/>
                  <a:sym typeface="Roboto"/>
                </a:endParaRPr>
              </a:p>
              <a:p>
                <a:pPr indent="0" lvl="0" marL="0" marR="0" rtl="0" algn="l">
                  <a:spcBef>
                    <a:spcPts val="0"/>
                  </a:spcBef>
                  <a:spcAft>
                    <a:spcPts val="0"/>
                  </a:spcAft>
                  <a:buNone/>
                </a:pPr>
                <a:r>
                  <a:rPr i="0" lang="en-US" sz="1800" cap="none" strike="noStrike">
                    <a:solidFill>
                      <a:srgbClr val="000000"/>
                    </a:solidFill>
                    <a:latin typeface="Roboto"/>
                    <a:ea typeface="Roboto"/>
                    <a:cs typeface="Roboto"/>
                    <a:sym typeface="Roboto"/>
                  </a:rPr>
                  <a:t> </a:t>
                </a:r>
                <a:endParaRPr>
                  <a:latin typeface="Roboto"/>
                  <a:ea typeface="Roboto"/>
                  <a:cs typeface="Roboto"/>
                  <a:sym typeface="Roboto"/>
                </a:endParaRPr>
              </a:p>
            </p:txBody>
          </p:sp>
          <p:sp>
            <p:nvSpPr>
              <p:cNvPr id="497" name="Google Shape;497;gb84628a04a_6_27"/>
              <p:cNvSpPr txBox="1"/>
              <p:nvPr/>
            </p:nvSpPr>
            <p:spPr>
              <a:xfrm>
                <a:off x="3511152" y="5551750"/>
                <a:ext cx="2521800" cy="372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cap="none" strike="noStrike">
                    <a:solidFill>
                      <a:srgbClr val="000000"/>
                    </a:solidFill>
                    <a:latin typeface="Roboto"/>
                    <a:ea typeface="Roboto"/>
                    <a:cs typeface="Roboto"/>
                    <a:sym typeface="Roboto"/>
                  </a:rPr>
                  <a:t>Sample SCF function</a:t>
                </a:r>
                <a:endParaRPr>
                  <a:latin typeface="Roboto"/>
                  <a:ea typeface="Roboto"/>
                  <a:cs typeface="Roboto"/>
                  <a:sym typeface="Roboto"/>
                </a:endParaRPr>
              </a:p>
            </p:txBody>
          </p:sp>
        </p:grpSp>
      </p:grpSp>
      <p:sp>
        <p:nvSpPr>
          <p:cNvPr id="498" name="Google Shape;498;gb84628a04a_6_27"/>
          <p:cNvSpPr txBox="1"/>
          <p:nvPr>
            <p:ph idx="1" type="body"/>
          </p:nvPr>
        </p:nvSpPr>
        <p:spPr>
          <a:xfrm>
            <a:off x="838201" y="1268760"/>
            <a:ext cx="3999600" cy="504060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Roboto"/>
              <a:buChar char="●"/>
            </a:pPr>
            <a:r>
              <a:rPr i="0" lang="en-US" sz="2400" cap="none" strike="noStrike">
                <a:solidFill>
                  <a:srgbClr val="000000"/>
                </a:solidFill>
                <a:latin typeface="Roboto"/>
                <a:ea typeface="Roboto"/>
                <a:cs typeface="Roboto"/>
                <a:sym typeface="Roboto"/>
              </a:rPr>
              <a:t>SCF</a:t>
            </a:r>
            <a:endParaRPr>
              <a:latin typeface="Roboto"/>
              <a:ea typeface="Roboto"/>
              <a:cs typeface="Roboto"/>
              <a:sym typeface="Roboto"/>
            </a:endParaRPr>
          </a:p>
          <a:p>
            <a:pPr indent="-355591" lvl="1" marL="836062" rtl="0" algn="l">
              <a:lnSpc>
                <a:spcPct val="150000"/>
              </a:lnSpc>
              <a:spcBef>
                <a:spcPts val="500"/>
              </a:spcBef>
              <a:spcAft>
                <a:spcPts val="0"/>
              </a:spcAft>
              <a:buSzPts val="2000"/>
              <a:buFont typeface="Roboto"/>
              <a:buChar char="■"/>
            </a:pPr>
            <a:r>
              <a:rPr i="0" lang="en-US" sz="2000" cap="none" strike="noStrike">
                <a:solidFill>
                  <a:srgbClr val="000000"/>
                </a:solidFill>
                <a:latin typeface="Roboto"/>
                <a:ea typeface="Roboto"/>
                <a:cs typeface="Roboto"/>
                <a:sym typeface="Roboto"/>
              </a:rPr>
              <a:t>Tencent Cloud Serverless Cloud Function (SCF) is a function-as-a-service (FaaS) product that provides a serverless FaaS computing platform. It can be triggered by events.</a:t>
            </a:r>
            <a:endParaRPr>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gb84628a04a_6_23"/>
          <p:cNvSpPr/>
          <p:nvPr/>
        </p:nvSpPr>
        <p:spPr>
          <a:xfrm>
            <a:off x="1091444" y="1268413"/>
            <a:ext cx="7216200" cy="4752900"/>
          </a:xfrm>
          <a:prstGeom prst="roundRect">
            <a:avLst>
              <a:gd fmla="val 5529" name="adj"/>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Roboto"/>
              <a:ea typeface="Roboto"/>
              <a:cs typeface="Roboto"/>
              <a:sym typeface="Roboto"/>
            </a:endParaRPr>
          </a:p>
        </p:txBody>
      </p:sp>
      <p:sp>
        <p:nvSpPr>
          <p:cNvPr id="505" name="Google Shape;505;gb84628a04a_6_23"/>
          <p:cNvSpPr/>
          <p:nvPr/>
        </p:nvSpPr>
        <p:spPr>
          <a:xfrm>
            <a:off x="6435373" y="1355625"/>
            <a:ext cx="1718679" cy="457960"/>
          </a:xfrm>
          <a:custGeom>
            <a:rect b="b" l="l" r="r" t="t"/>
            <a:pathLst>
              <a:path extrusionOk="0" h="604568" w="605702">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1800" cap="none" strike="noStrike">
                <a:solidFill>
                  <a:srgbClr val="000000"/>
                </a:solidFill>
                <a:latin typeface="Roboto"/>
                <a:ea typeface="Roboto"/>
                <a:cs typeface="Roboto"/>
                <a:sym typeface="Roboto"/>
              </a:rPr>
              <a:t>Invocation source</a:t>
            </a:r>
            <a:endParaRPr>
              <a:latin typeface="Roboto"/>
              <a:ea typeface="Roboto"/>
              <a:cs typeface="Roboto"/>
              <a:sym typeface="Roboto"/>
            </a:endParaRPr>
          </a:p>
        </p:txBody>
      </p:sp>
      <p:sp>
        <p:nvSpPr>
          <p:cNvPr id="506" name="Google Shape;506;gb84628a04a_6_23"/>
          <p:cNvSpPr/>
          <p:nvPr/>
        </p:nvSpPr>
        <p:spPr>
          <a:xfrm>
            <a:off x="6465001" y="2538450"/>
            <a:ext cx="1718679" cy="457960"/>
          </a:xfrm>
          <a:custGeom>
            <a:rect b="b" l="l" r="r" t="t"/>
            <a:pathLst>
              <a:path extrusionOk="0" h="604568" w="605702">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1800" cap="none" strike="noStrike">
                <a:solidFill>
                  <a:srgbClr val="000000"/>
                </a:solidFill>
                <a:latin typeface="Roboto"/>
                <a:ea typeface="Roboto"/>
                <a:cs typeface="Roboto"/>
                <a:sym typeface="Roboto"/>
              </a:rPr>
              <a:t>Access layer</a:t>
            </a:r>
            <a:endParaRPr>
              <a:latin typeface="Roboto"/>
              <a:ea typeface="Roboto"/>
              <a:cs typeface="Roboto"/>
              <a:sym typeface="Roboto"/>
            </a:endParaRPr>
          </a:p>
        </p:txBody>
      </p:sp>
      <p:sp>
        <p:nvSpPr>
          <p:cNvPr id="507" name="Google Shape;507;gb84628a04a_6_23"/>
          <p:cNvSpPr/>
          <p:nvPr/>
        </p:nvSpPr>
        <p:spPr>
          <a:xfrm>
            <a:off x="6498979" y="3764651"/>
            <a:ext cx="1612682" cy="457960"/>
          </a:xfrm>
          <a:custGeom>
            <a:rect b="b" l="l" r="r" t="t"/>
            <a:pathLst>
              <a:path extrusionOk="0" h="604568" w="605702">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1800" cap="none" strike="noStrike">
                <a:solidFill>
                  <a:srgbClr val="000000"/>
                </a:solidFill>
                <a:latin typeface="Roboto"/>
                <a:ea typeface="Roboto"/>
                <a:cs typeface="Roboto"/>
                <a:sym typeface="Roboto"/>
              </a:rPr>
              <a:t>Control layer</a:t>
            </a:r>
            <a:endParaRPr>
              <a:latin typeface="Roboto"/>
              <a:ea typeface="Roboto"/>
              <a:cs typeface="Roboto"/>
              <a:sym typeface="Roboto"/>
            </a:endParaRPr>
          </a:p>
        </p:txBody>
      </p:sp>
      <p:sp>
        <p:nvSpPr>
          <p:cNvPr id="508" name="Google Shape;508;gb84628a04a_6_23"/>
          <p:cNvSpPr/>
          <p:nvPr/>
        </p:nvSpPr>
        <p:spPr>
          <a:xfrm>
            <a:off x="6351862" y="5135819"/>
            <a:ext cx="1888276" cy="457960"/>
          </a:xfrm>
          <a:custGeom>
            <a:rect b="b" l="l" r="r" t="t"/>
            <a:pathLst>
              <a:path extrusionOk="0" h="604568" w="605702">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1800" cap="none" strike="noStrike">
                <a:solidFill>
                  <a:srgbClr val="000000"/>
                </a:solidFill>
                <a:latin typeface="Roboto"/>
                <a:ea typeface="Roboto"/>
                <a:cs typeface="Roboto"/>
                <a:sym typeface="Roboto"/>
              </a:rPr>
              <a:t>Execution layer</a:t>
            </a:r>
            <a:endParaRPr>
              <a:latin typeface="Roboto"/>
              <a:ea typeface="Roboto"/>
              <a:cs typeface="Roboto"/>
              <a:sym typeface="Roboto"/>
            </a:endParaRPr>
          </a:p>
        </p:txBody>
      </p:sp>
      <p:sp>
        <p:nvSpPr>
          <p:cNvPr id="509" name="Google Shape;509;gb84628a04a_6_23"/>
          <p:cNvSpPr/>
          <p:nvPr/>
        </p:nvSpPr>
        <p:spPr>
          <a:xfrm>
            <a:off x="1626933" y="1452709"/>
            <a:ext cx="918300" cy="484500"/>
          </a:xfrm>
          <a:prstGeom prst="roundRect">
            <a:avLst>
              <a:gd fmla="val 16667" name="adj"/>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800" cap="none" strike="noStrike">
                <a:solidFill>
                  <a:srgbClr val="000000"/>
                </a:solidFill>
                <a:latin typeface="Roboto"/>
                <a:ea typeface="Roboto"/>
                <a:cs typeface="Roboto"/>
                <a:sym typeface="Roboto"/>
              </a:rPr>
              <a:t>SDK</a:t>
            </a:r>
            <a:endParaRPr sz="1800">
              <a:solidFill>
                <a:schemeClr val="dk1"/>
              </a:solidFill>
              <a:latin typeface="Roboto"/>
              <a:ea typeface="Roboto"/>
              <a:cs typeface="Roboto"/>
              <a:sym typeface="Roboto"/>
            </a:endParaRPr>
          </a:p>
        </p:txBody>
      </p:sp>
      <p:sp>
        <p:nvSpPr>
          <p:cNvPr id="510" name="Google Shape;510;gb84628a04a_6_23"/>
          <p:cNvSpPr/>
          <p:nvPr/>
        </p:nvSpPr>
        <p:spPr>
          <a:xfrm>
            <a:off x="2669723" y="1452709"/>
            <a:ext cx="918300" cy="484500"/>
          </a:xfrm>
          <a:prstGeom prst="roundRect">
            <a:avLst>
              <a:gd fmla="val 16667" name="adj"/>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800" cap="none" strike="noStrike">
                <a:solidFill>
                  <a:srgbClr val="000000"/>
                </a:solidFill>
                <a:latin typeface="Roboto"/>
                <a:ea typeface="Roboto"/>
                <a:cs typeface="Roboto"/>
                <a:sym typeface="Roboto"/>
              </a:rPr>
              <a:t>Web</a:t>
            </a:r>
            <a:endParaRPr sz="1800">
              <a:solidFill>
                <a:schemeClr val="dk1"/>
              </a:solidFill>
              <a:latin typeface="Roboto"/>
              <a:ea typeface="Roboto"/>
              <a:cs typeface="Roboto"/>
              <a:sym typeface="Roboto"/>
            </a:endParaRPr>
          </a:p>
        </p:txBody>
      </p:sp>
      <p:sp>
        <p:nvSpPr>
          <p:cNvPr id="511" name="Google Shape;511;gb84628a04a_6_23"/>
          <p:cNvSpPr/>
          <p:nvPr/>
        </p:nvSpPr>
        <p:spPr>
          <a:xfrm>
            <a:off x="3739216" y="1389949"/>
            <a:ext cx="2759700" cy="629100"/>
          </a:xfrm>
          <a:prstGeom prst="roundRect">
            <a:avLst>
              <a:gd fmla="val 16667" name="adj"/>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boto"/>
              <a:ea typeface="Roboto"/>
              <a:cs typeface="Roboto"/>
              <a:sym typeface="Roboto"/>
            </a:endParaRPr>
          </a:p>
        </p:txBody>
      </p:sp>
      <p:sp>
        <p:nvSpPr>
          <p:cNvPr id="512" name="Google Shape;512;gb84628a04a_6_23"/>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i="0" lang="en-US" sz="3600" cap="none" strike="noStrike">
                <a:solidFill>
                  <a:srgbClr val="00A4FF"/>
                </a:solidFill>
                <a:latin typeface="Roboto"/>
                <a:ea typeface="Roboto"/>
                <a:cs typeface="Roboto"/>
                <a:sym typeface="Roboto"/>
              </a:rPr>
              <a:t>2.3.1 How SCF works</a:t>
            </a:r>
            <a:endParaRPr>
              <a:latin typeface="Roboto"/>
              <a:ea typeface="Roboto"/>
              <a:cs typeface="Roboto"/>
              <a:sym typeface="Roboto"/>
            </a:endParaRPr>
          </a:p>
        </p:txBody>
      </p:sp>
      <p:sp>
        <p:nvSpPr>
          <p:cNvPr id="513" name="Google Shape;513;gb84628a04a_6_23"/>
          <p:cNvSpPr/>
          <p:nvPr/>
        </p:nvSpPr>
        <p:spPr>
          <a:xfrm>
            <a:off x="3853360" y="1452709"/>
            <a:ext cx="918300" cy="484500"/>
          </a:xfrm>
          <a:prstGeom prst="roundRect">
            <a:avLst>
              <a:gd fmla="val 16667" name="adj"/>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800" cap="none" strike="noStrike">
                <a:solidFill>
                  <a:srgbClr val="000000"/>
                </a:solidFill>
                <a:latin typeface="Roboto"/>
                <a:ea typeface="Roboto"/>
                <a:cs typeface="Roboto"/>
                <a:sym typeface="Roboto"/>
              </a:rPr>
              <a:t>COS</a:t>
            </a:r>
            <a:endParaRPr sz="1800">
              <a:solidFill>
                <a:schemeClr val="dk1"/>
              </a:solidFill>
              <a:latin typeface="Roboto"/>
              <a:ea typeface="Roboto"/>
              <a:cs typeface="Roboto"/>
              <a:sym typeface="Roboto"/>
            </a:endParaRPr>
          </a:p>
        </p:txBody>
      </p:sp>
      <p:sp>
        <p:nvSpPr>
          <p:cNvPr id="514" name="Google Shape;514;gb84628a04a_6_23"/>
          <p:cNvSpPr/>
          <p:nvPr/>
        </p:nvSpPr>
        <p:spPr>
          <a:xfrm>
            <a:off x="4854444" y="1452709"/>
            <a:ext cx="918300" cy="484500"/>
          </a:xfrm>
          <a:prstGeom prst="roundRect">
            <a:avLst>
              <a:gd fmla="val 16667" name="adj"/>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800" cap="none" strike="noStrike">
                <a:solidFill>
                  <a:srgbClr val="000000"/>
                </a:solidFill>
                <a:latin typeface="Roboto"/>
                <a:ea typeface="Roboto"/>
                <a:cs typeface="Roboto"/>
                <a:sym typeface="Roboto"/>
              </a:rPr>
              <a:t>CMQ</a:t>
            </a:r>
            <a:endParaRPr sz="1800">
              <a:solidFill>
                <a:schemeClr val="dk1"/>
              </a:solidFill>
              <a:latin typeface="Roboto"/>
              <a:ea typeface="Roboto"/>
              <a:cs typeface="Roboto"/>
              <a:sym typeface="Roboto"/>
            </a:endParaRPr>
          </a:p>
        </p:txBody>
      </p:sp>
      <p:sp>
        <p:nvSpPr>
          <p:cNvPr id="515" name="Google Shape;515;gb84628a04a_6_23"/>
          <p:cNvSpPr txBox="1"/>
          <p:nvPr/>
        </p:nvSpPr>
        <p:spPr>
          <a:xfrm>
            <a:off x="5822537" y="1381654"/>
            <a:ext cx="372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cxnSp>
        <p:nvCxnSpPr>
          <p:cNvPr id="516" name="Google Shape;516;gb84628a04a_6_23"/>
          <p:cNvCxnSpPr/>
          <p:nvPr/>
        </p:nvCxnSpPr>
        <p:spPr>
          <a:xfrm>
            <a:off x="1626932" y="2184568"/>
            <a:ext cx="5962800" cy="0"/>
          </a:xfrm>
          <a:prstGeom prst="straightConnector1">
            <a:avLst/>
          </a:prstGeom>
          <a:noFill/>
          <a:ln cap="flat" cmpd="sng" w="9525">
            <a:solidFill>
              <a:srgbClr val="16ABE2"/>
            </a:solidFill>
            <a:prstDash val="solid"/>
            <a:round/>
            <a:headEnd len="sm" w="sm" type="none"/>
            <a:tailEnd len="sm" w="sm" type="none"/>
          </a:ln>
        </p:spPr>
      </p:cxnSp>
      <p:grpSp>
        <p:nvGrpSpPr>
          <p:cNvPr id="517" name="Google Shape;517;gb84628a04a_6_23"/>
          <p:cNvGrpSpPr/>
          <p:nvPr/>
        </p:nvGrpSpPr>
        <p:grpSpPr>
          <a:xfrm>
            <a:off x="1585379" y="3414293"/>
            <a:ext cx="5962586" cy="1355234"/>
            <a:chOff x="5482030" y="3075632"/>
            <a:chExt cx="6545100" cy="1577504"/>
          </a:xfrm>
        </p:grpSpPr>
        <p:sp>
          <p:nvSpPr>
            <p:cNvPr id="518" name="Google Shape;518;gb84628a04a_6_23"/>
            <p:cNvSpPr/>
            <p:nvPr/>
          </p:nvSpPr>
          <p:spPr>
            <a:xfrm>
              <a:off x="5527440" y="3357563"/>
              <a:ext cx="1936800" cy="564000"/>
            </a:xfrm>
            <a:prstGeom prst="roundRect">
              <a:avLst>
                <a:gd fmla="val 16667" name="adj"/>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600" cap="none" strike="noStrike">
                  <a:solidFill>
                    <a:srgbClr val="000000"/>
                  </a:solidFill>
                  <a:latin typeface="Roboto"/>
                  <a:ea typeface="Roboto"/>
                  <a:cs typeface="Roboto"/>
                  <a:sym typeface="Roboto"/>
                </a:rPr>
                <a:t>Function invocation</a:t>
              </a:r>
              <a:endParaRPr sz="1200">
                <a:latin typeface="Roboto"/>
                <a:ea typeface="Roboto"/>
                <a:cs typeface="Roboto"/>
                <a:sym typeface="Roboto"/>
              </a:endParaRPr>
            </a:p>
          </p:txBody>
        </p:sp>
        <p:sp>
          <p:nvSpPr>
            <p:cNvPr id="519" name="Google Shape;519;gb84628a04a_6_23"/>
            <p:cNvSpPr/>
            <p:nvPr/>
          </p:nvSpPr>
          <p:spPr>
            <a:xfrm>
              <a:off x="8859114" y="3075632"/>
              <a:ext cx="2016300" cy="564000"/>
            </a:xfrm>
            <a:prstGeom prst="roundRect">
              <a:avLst>
                <a:gd fmla="val 16667" name="adj"/>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600" cap="none" strike="noStrike">
                  <a:solidFill>
                    <a:srgbClr val="000000"/>
                  </a:solidFill>
                  <a:latin typeface="Roboto"/>
                  <a:ea typeface="Roboto"/>
                  <a:cs typeface="Roboto"/>
                  <a:sym typeface="Roboto"/>
                </a:rPr>
                <a:t>Function configuration</a:t>
              </a:r>
              <a:endParaRPr sz="1200">
                <a:latin typeface="Roboto"/>
                <a:ea typeface="Roboto"/>
                <a:cs typeface="Roboto"/>
                <a:sym typeface="Roboto"/>
              </a:endParaRPr>
            </a:p>
          </p:txBody>
        </p:sp>
        <p:sp>
          <p:nvSpPr>
            <p:cNvPr id="520" name="Google Shape;520;gb84628a04a_6_23"/>
            <p:cNvSpPr/>
            <p:nvPr/>
          </p:nvSpPr>
          <p:spPr>
            <a:xfrm>
              <a:off x="8866207" y="3860208"/>
              <a:ext cx="2016300" cy="564000"/>
            </a:xfrm>
            <a:prstGeom prst="roundRect">
              <a:avLst>
                <a:gd fmla="val 16667" name="adj"/>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600" cap="none" strike="noStrike">
                  <a:solidFill>
                    <a:srgbClr val="000000"/>
                  </a:solidFill>
                  <a:latin typeface="Roboto"/>
                  <a:ea typeface="Roboto"/>
                  <a:cs typeface="Roboto"/>
                  <a:sym typeface="Roboto"/>
                </a:rPr>
                <a:t>Function scheduling</a:t>
              </a:r>
              <a:endParaRPr sz="1200">
                <a:latin typeface="Roboto"/>
                <a:ea typeface="Roboto"/>
                <a:cs typeface="Roboto"/>
                <a:sym typeface="Roboto"/>
              </a:endParaRPr>
            </a:p>
          </p:txBody>
        </p:sp>
        <p:cxnSp>
          <p:nvCxnSpPr>
            <p:cNvPr id="521" name="Google Shape;521;gb84628a04a_6_23"/>
            <p:cNvCxnSpPr/>
            <p:nvPr/>
          </p:nvCxnSpPr>
          <p:spPr>
            <a:xfrm>
              <a:off x="5482030" y="4653136"/>
              <a:ext cx="6545100" cy="0"/>
            </a:xfrm>
            <a:prstGeom prst="straightConnector1">
              <a:avLst/>
            </a:prstGeom>
            <a:noFill/>
            <a:ln cap="flat" cmpd="sng" w="9525">
              <a:solidFill>
                <a:srgbClr val="16ABE2"/>
              </a:solidFill>
              <a:prstDash val="solid"/>
              <a:round/>
              <a:headEnd len="sm" w="sm" type="none"/>
              <a:tailEnd len="sm" w="sm" type="none"/>
            </a:ln>
          </p:spPr>
        </p:cxnSp>
      </p:grpSp>
      <p:grpSp>
        <p:nvGrpSpPr>
          <p:cNvPr id="522" name="Google Shape;522;gb84628a04a_6_23"/>
          <p:cNvGrpSpPr/>
          <p:nvPr/>
        </p:nvGrpSpPr>
        <p:grpSpPr>
          <a:xfrm>
            <a:off x="1626748" y="2478764"/>
            <a:ext cx="5962586" cy="646592"/>
            <a:chOff x="5527440" y="2172305"/>
            <a:chExt cx="6545100" cy="752639"/>
          </a:xfrm>
        </p:grpSpPr>
        <p:sp>
          <p:nvSpPr>
            <p:cNvPr id="523" name="Google Shape;523;gb84628a04a_6_23"/>
            <p:cNvSpPr/>
            <p:nvPr/>
          </p:nvSpPr>
          <p:spPr>
            <a:xfrm>
              <a:off x="5527440" y="2172305"/>
              <a:ext cx="5347800" cy="564000"/>
            </a:xfrm>
            <a:prstGeom prst="roundRect">
              <a:avLst>
                <a:gd fmla="val 16667" name="adj"/>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800" cap="none" strike="noStrike">
                  <a:solidFill>
                    <a:srgbClr val="000000"/>
                  </a:solidFill>
                  <a:latin typeface="Roboto"/>
                  <a:ea typeface="Roboto"/>
                  <a:cs typeface="Roboto"/>
                  <a:sym typeface="Roboto"/>
                </a:rPr>
                <a:t>API</a:t>
              </a:r>
              <a:endParaRPr>
                <a:latin typeface="Roboto"/>
                <a:ea typeface="Roboto"/>
                <a:cs typeface="Roboto"/>
                <a:sym typeface="Roboto"/>
              </a:endParaRPr>
            </a:p>
          </p:txBody>
        </p:sp>
        <p:cxnSp>
          <p:nvCxnSpPr>
            <p:cNvPr id="524" name="Google Shape;524;gb84628a04a_6_23"/>
            <p:cNvCxnSpPr/>
            <p:nvPr/>
          </p:nvCxnSpPr>
          <p:spPr>
            <a:xfrm>
              <a:off x="5527440" y="2924944"/>
              <a:ext cx="6545100" cy="0"/>
            </a:xfrm>
            <a:prstGeom prst="straightConnector1">
              <a:avLst/>
            </a:prstGeom>
            <a:noFill/>
            <a:ln cap="flat" cmpd="sng" w="9525">
              <a:solidFill>
                <a:srgbClr val="16ABE2"/>
              </a:solidFill>
              <a:prstDash val="solid"/>
              <a:round/>
              <a:headEnd len="sm" w="sm" type="none"/>
              <a:tailEnd len="sm" w="sm" type="none"/>
            </a:ln>
          </p:spPr>
        </p:cxnSp>
      </p:grpSp>
      <p:grpSp>
        <p:nvGrpSpPr>
          <p:cNvPr id="525" name="Google Shape;525;gb84628a04a_6_23"/>
          <p:cNvGrpSpPr/>
          <p:nvPr/>
        </p:nvGrpSpPr>
        <p:grpSpPr>
          <a:xfrm>
            <a:off x="1585378" y="5087338"/>
            <a:ext cx="5962586" cy="788181"/>
            <a:chOff x="5527440" y="4887815"/>
            <a:chExt cx="6545100" cy="917449"/>
          </a:xfrm>
        </p:grpSpPr>
        <p:sp>
          <p:nvSpPr>
            <p:cNvPr id="526" name="Google Shape;526;gb84628a04a_6_23"/>
            <p:cNvSpPr/>
            <p:nvPr/>
          </p:nvSpPr>
          <p:spPr>
            <a:xfrm>
              <a:off x="5527442" y="5013176"/>
              <a:ext cx="1566600" cy="564000"/>
            </a:xfrm>
            <a:prstGeom prst="roundRect">
              <a:avLst>
                <a:gd fmla="val 16667" name="adj"/>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600" cap="none" strike="noStrike">
                  <a:solidFill>
                    <a:srgbClr val="000000"/>
                  </a:solidFill>
                  <a:latin typeface="Roboto"/>
                  <a:ea typeface="Roboto"/>
                  <a:cs typeface="Roboto"/>
                  <a:sym typeface="Roboto"/>
                </a:rPr>
                <a:t>Function instance</a:t>
              </a:r>
              <a:endParaRPr sz="1200">
                <a:latin typeface="Roboto"/>
                <a:ea typeface="Roboto"/>
                <a:cs typeface="Roboto"/>
                <a:sym typeface="Roboto"/>
              </a:endParaRPr>
            </a:p>
          </p:txBody>
        </p:sp>
        <p:sp>
          <p:nvSpPr>
            <p:cNvPr id="527" name="Google Shape;527;gb84628a04a_6_23"/>
            <p:cNvSpPr/>
            <p:nvPr/>
          </p:nvSpPr>
          <p:spPr>
            <a:xfrm>
              <a:off x="7187936" y="5013176"/>
              <a:ext cx="1566600" cy="564000"/>
            </a:xfrm>
            <a:prstGeom prst="roundRect">
              <a:avLst>
                <a:gd fmla="val 16667" name="adj"/>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600" cap="none" strike="noStrike">
                  <a:solidFill>
                    <a:srgbClr val="000000"/>
                  </a:solidFill>
                  <a:latin typeface="Roboto"/>
                  <a:ea typeface="Roboto"/>
                  <a:cs typeface="Roboto"/>
                  <a:sym typeface="Roboto"/>
                </a:rPr>
                <a:t>Function instance</a:t>
              </a:r>
              <a:endParaRPr sz="1200">
                <a:latin typeface="Roboto"/>
                <a:ea typeface="Roboto"/>
                <a:cs typeface="Roboto"/>
                <a:sym typeface="Roboto"/>
              </a:endParaRPr>
            </a:p>
          </p:txBody>
        </p:sp>
        <p:sp>
          <p:nvSpPr>
            <p:cNvPr id="528" name="Google Shape;528;gb84628a04a_6_23"/>
            <p:cNvSpPr/>
            <p:nvPr/>
          </p:nvSpPr>
          <p:spPr>
            <a:xfrm>
              <a:off x="8859114" y="5013176"/>
              <a:ext cx="1566600" cy="564000"/>
            </a:xfrm>
            <a:prstGeom prst="roundRect">
              <a:avLst>
                <a:gd fmla="val 16667" name="adj"/>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600" cap="none" strike="noStrike">
                  <a:solidFill>
                    <a:srgbClr val="000000"/>
                  </a:solidFill>
                  <a:latin typeface="Roboto"/>
                  <a:ea typeface="Roboto"/>
                  <a:cs typeface="Roboto"/>
                  <a:sym typeface="Roboto"/>
                </a:rPr>
                <a:t>Function instance</a:t>
              </a:r>
              <a:endParaRPr sz="1200">
                <a:latin typeface="Roboto"/>
                <a:ea typeface="Roboto"/>
                <a:cs typeface="Roboto"/>
                <a:sym typeface="Roboto"/>
              </a:endParaRPr>
            </a:p>
          </p:txBody>
        </p:sp>
        <p:sp>
          <p:nvSpPr>
            <p:cNvPr id="529" name="Google Shape;529;gb84628a04a_6_23"/>
            <p:cNvSpPr txBox="1"/>
            <p:nvPr/>
          </p:nvSpPr>
          <p:spPr>
            <a:xfrm>
              <a:off x="10425820" y="4887815"/>
              <a:ext cx="408600" cy="429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cxnSp>
          <p:nvCxnSpPr>
            <p:cNvPr id="530" name="Google Shape;530;gb84628a04a_6_23"/>
            <p:cNvCxnSpPr/>
            <p:nvPr/>
          </p:nvCxnSpPr>
          <p:spPr>
            <a:xfrm>
              <a:off x="5527440" y="5805264"/>
              <a:ext cx="6545100" cy="0"/>
            </a:xfrm>
            <a:prstGeom prst="straightConnector1">
              <a:avLst/>
            </a:prstGeom>
            <a:noFill/>
            <a:ln cap="flat" cmpd="sng" w="9525">
              <a:solidFill>
                <a:srgbClr val="16ABE2"/>
              </a:solidFill>
              <a:prstDash val="solid"/>
              <a:round/>
              <a:headEnd len="sm" w="sm" type="none"/>
              <a:tailEnd len="sm" w="sm" type="none"/>
            </a:ln>
          </p:spPr>
        </p:cxnSp>
      </p:grpSp>
      <p:cxnSp>
        <p:nvCxnSpPr>
          <p:cNvPr id="531" name="Google Shape;531;gb84628a04a_6_23"/>
          <p:cNvCxnSpPr/>
          <p:nvPr/>
        </p:nvCxnSpPr>
        <p:spPr>
          <a:xfrm>
            <a:off x="4699537" y="2202583"/>
            <a:ext cx="0" cy="294300"/>
          </a:xfrm>
          <a:prstGeom prst="straightConnector1">
            <a:avLst/>
          </a:prstGeom>
          <a:noFill/>
          <a:ln cap="flat" cmpd="sng" w="38100">
            <a:solidFill>
              <a:srgbClr val="16ABE2"/>
            </a:solidFill>
            <a:prstDash val="solid"/>
            <a:round/>
            <a:headEnd len="sm" w="sm" type="none"/>
            <a:tailEnd len="med" w="med" type="triangle"/>
          </a:ln>
        </p:spPr>
      </p:cxnSp>
      <p:cxnSp>
        <p:nvCxnSpPr>
          <p:cNvPr id="532" name="Google Shape;532;gb84628a04a_6_23"/>
          <p:cNvCxnSpPr>
            <a:stCxn id="523" idx="2"/>
            <a:endCxn id="518" idx="0"/>
          </p:cNvCxnSpPr>
          <p:nvPr/>
        </p:nvCxnSpPr>
        <p:spPr>
          <a:xfrm flipH="1">
            <a:off x="2508971" y="2963297"/>
            <a:ext cx="1553700" cy="693300"/>
          </a:xfrm>
          <a:prstGeom prst="straightConnector1">
            <a:avLst/>
          </a:prstGeom>
          <a:noFill/>
          <a:ln cap="flat" cmpd="sng" w="38100">
            <a:solidFill>
              <a:srgbClr val="16ABE2"/>
            </a:solidFill>
            <a:prstDash val="solid"/>
            <a:round/>
            <a:headEnd len="sm" w="sm" type="none"/>
            <a:tailEnd len="med" w="med" type="triangle"/>
          </a:ln>
        </p:spPr>
      </p:cxnSp>
      <p:cxnSp>
        <p:nvCxnSpPr>
          <p:cNvPr id="533" name="Google Shape;533;gb84628a04a_6_23"/>
          <p:cNvCxnSpPr>
            <a:stCxn id="523" idx="2"/>
            <a:endCxn id="519" idx="0"/>
          </p:cNvCxnSpPr>
          <p:nvPr/>
        </p:nvCxnSpPr>
        <p:spPr>
          <a:xfrm>
            <a:off x="4062671" y="2963297"/>
            <a:ext cx="1517700" cy="450900"/>
          </a:xfrm>
          <a:prstGeom prst="straightConnector1">
            <a:avLst/>
          </a:prstGeom>
          <a:noFill/>
          <a:ln cap="flat" cmpd="sng" w="38100">
            <a:solidFill>
              <a:srgbClr val="92D050"/>
            </a:solidFill>
            <a:prstDash val="dash"/>
            <a:round/>
            <a:headEnd len="sm" w="sm" type="none"/>
            <a:tailEnd len="med" w="med" type="triangle"/>
          </a:ln>
        </p:spPr>
      </p:cxnSp>
      <p:cxnSp>
        <p:nvCxnSpPr>
          <p:cNvPr id="534" name="Google Shape;534;gb84628a04a_6_23"/>
          <p:cNvCxnSpPr>
            <a:stCxn id="519" idx="2"/>
            <a:endCxn id="520" idx="0"/>
          </p:cNvCxnSpPr>
          <p:nvPr/>
        </p:nvCxnSpPr>
        <p:spPr>
          <a:xfrm>
            <a:off x="5580328" y="3898825"/>
            <a:ext cx="6600" cy="189600"/>
          </a:xfrm>
          <a:prstGeom prst="straightConnector1">
            <a:avLst/>
          </a:prstGeom>
          <a:noFill/>
          <a:ln cap="flat" cmpd="sng" w="38100">
            <a:solidFill>
              <a:srgbClr val="92D050"/>
            </a:solidFill>
            <a:prstDash val="dash"/>
            <a:round/>
            <a:headEnd len="sm" w="sm" type="none"/>
            <a:tailEnd len="med" w="med" type="triangle"/>
          </a:ln>
        </p:spPr>
      </p:cxnSp>
      <p:cxnSp>
        <p:nvCxnSpPr>
          <p:cNvPr id="535" name="Google Shape;535;gb84628a04a_6_23"/>
          <p:cNvCxnSpPr>
            <a:stCxn id="518" idx="3"/>
            <a:endCxn id="520" idx="1"/>
          </p:cNvCxnSpPr>
          <p:nvPr/>
        </p:nvCxnSpPr>
        <p:spPr>
          <a:xfrm>
            <a:off x="3391173" y="3898766"/>
            <a:ext cx="1277100" cy="431700"/>
          </a:xfrm>
          <a:prstGeom prst="straightConnector1">
            <a:avLst/>
          </a:prstGeom>
          <a:noFill/>
          <a:ln cap="flat" cmpd="sng" w="38100">
            <a:solidFill>
              <a:srgbClr val="92D050"/>
            </a:solidFill>
            <a:prstDash val="dash"/>
            <a:round/>
            <a:headEnd len="sm" w="sm" type="none"/>
            <a:tailEnd len="med" w="med" type="triangle"/>
          </a:ln>
        </p:spPr>
      </p:cxnSp>
      <p:cxnSp>
        <p:nvCxnSpPr>
          <p:cNvPr id="536" name="Google Shape;536;gb84628a04a_6_23"/>
          <p:cNvCxnSpPr>
            <a:stCxn id="518" idx="2"/>
            <a:endCxn id="526" idx="0"/>
          </p:cNvCxnSpPr>
          <p:nvPr/>
        </p:nvCxnSpPr>
        <p:spPr>
          <a:xfrm flipH="1">
            <a:off x="2298960" y="4141032"/>
            <a:ext cx="210000" cy="1053900"/>
          </a:xfrm>
          <a:prstGeom prst="straightConnector1">
            <a:avLst/>
          </a:prstGeom>
          <a:noFill/>
          <a:ln cap="flat" cmpd="sng" w="38100">
            <a:solidFill>
              <a:srgbClr val="16ABE2"/>
            </a:solidFill>
            <a:prstDash val="solid"/>
            <a:round/>
            <a:headEnd len="sm" w="sm" type="none"/>
            <a:tailEnd len="med" w="med" type="triangle"/>
          </a:ln>
        </p:spPr>
      </p:cxnSp>
      <p:cxnSp>
        <p:nvCxnSpPr>
          <p:cNvPr id="537" name="Google Shape;537;gb84628a04a_6_23"/>
          <p:cNvCxnSpPr>
            <a:stCxn id="518" idx="2"/>
            <a:endCxn id="527" idx="0"/>
          </p:cNvCxnSpPr>
          <p:nvPr/>
        </p:nvCxnSpPr>
        <p:spPr>
          <a:xfrm>
            <a:off x="2508960" y="4141032"/>
            <a:ext cx="1302600" cy="1053900"/>
          </a:xfrm>
          <a:prstGeom prst="straightConnector1">
            <a:avLst/>
          </a:prstGeom>
          <a:noFill/>
          <a:ln cap="flat" cmpd="sng" w="38100">
            <a:solidFill>
              <a:srgbClr val="16ABE2"/>
            </a:solidFill>
            <a:prstDash val="solid"/>
            <a:round/>
            <a:headEnd len="sm" w="sm" type="none"/>
            <a:tailEnd len="med" w="med" type="triangle"/>
          </a:ln>
        </p:spPr>
      </p:cxnSp>
      <p:cxnSp>
        <p:nvCxnSpPr>
          <p:cNvPr id="538" name="Google Shape;538;gb84628a04a_6_23"/>
          <p:cNvCxnSpPr>
            <a:stCxn id="518" idx="2"/>
            <a:endCxn id="528" idx="0"/>
          </p:cNvCxnSpPr>
          <p:nvPr/>
        </p:nvCxnSpPr>
        <p:spPr>
          <a:xfrm>
            <a:off x="2508960" y="4141032"/>
            <a:ext cx="2825100" cy="1053900"/>
          </a:xfrm>
          <a:prstGeom prst="straightConnector1">
            <a:avLst/>
          </a:prstGeom>
          <a:noFill/>
          <a:ln cap="flat" cmpd="sng" w="38100">
            <a:solidFill>
              <a:srgbClr val="16ABE2"/>
            </a:solidFill>
            <a:prstDash val="solid"/>
            <a:round/>
            <a:headEnd len="sm" w="sm" type="none"/>
            <a:tailEnd len="med" w="med" type="triangle"/>
          </a:ln>
        </p:spPr>
      </p:cxnSp>
      <p:cxnSp>
        <p:nvCxnSpPr>
          <p:cNvPr id="539" name="Google Shape;539;gb84628a04a_6_23"/>
          <p:cNvCxnSpPr>
            <a:stCxn id="520" idx="2"/>
            <a:endCxn id="526" idx="0"/>
          </p:cNvCxnSpPr>
          <p:nvPr/>
        </p:nvCxnSpPr>
        <p:spPr>
          <a:xfrm flipH="1">
            <a:off x="2299089" y="4572855"/>
            <a:ext cx="3287700" cy="622200"/>
          </a:xfrm>
          <a:prstGeom prst="straightConnector1">
            <a:avLst/>
          </a:prstGeom>
          <a:noFill/>
          <a:ln cap="flat" cmpd="sng" w="38100">
            <a:solidFill>
              <a:srgbClr val="92D050"/>
            </a:solidFill>
            <a:prstDash val="dash"/>
            <a:round/>
            <a:headEnd len="sm" w="sm" type="none"/>
            <a:tailEnd len="med" w="med" type="triangle"/>
          </a:ln>
        </p:spPr>
      </p:cxnSp>
      <p:cxnSp>
        <p:nvCxnSpPr>
          <p:cNvPr id="540" name="Google Shape;540;gb84628a04a_6_23"/>
          <p:cNvCxnSpPr>
            <a:stCxn id="520" idx="2"/>
            <a:endCxn id="527" idx="0"/>
          </p:cNvCxnSpPr>
          <p:nvPr/>
        </p:nvCxnSpPr>
        <p:spPr>
          <a:xfrm flipH="1">
            <a:off x="3811689" y="4572855"/>
            <a:ext cx="1775100" cy="622200"/>
          </a:xfrm>
          <a:prstGeom prst="straightConnector1">
            <a:avLst/>
          </a:prstGeom>
          <a:noFill/>
          <a:ln cap="flat" cmpd="sng" w="38100">
            <a:solidFill>
              <a:srgbClr val="92D050"/>
            </a:solidFill>
            <a:prstDash val="dash"/>
            <a:round/>
            <a:headEnd len="sm" w="sm" type="none"/>
            <a:tailEnd len="med" w="med" type="triangle"/>
          </a:ln>
        </p:spPr>
      </p:cxnSp>
      <p:cxnSp>
        <p:nvCxnSpPr>
          <p:cNvPr id="541" name="Google Shape;541;gb84628a04a_6_23"/>
          <p:cNvCxnSpPr>
            <a:stCxn id="520" idx="2"/>
            <a:endCxn id="528" idx="0"/>
          </p:cNvCxnSpPr>
          <p:nvPr/>
        </p:nvCxnSpPr>
        <p:spPr>
          <a:xfrm flipH="1">
            <a:off x="5334189" y="4572855"/>
            <a:ext cx="252600" cy="622200"/>
          </a:xfrm>
          <a:prstGeom prst="straightConnector1">
            <a:avLst/>
          </a:prstGeom>
          <a:noFill/>
          <a:ln cap="flat" cmpd="sng" w="38100">
            <a:solidFill>
              <a:srgbClr val="92D050"/>
            </a:solidFill>
            <a:prstDash val="dash"/>
            <a:round/>
            <a:headEnd len="sm" w="sm" type="none"/>
            <a:tailEnd len="med" w="med" type="triangle"/>
          </a:ln>
        </p:spPr>
      </p:cxnSp>
      <p:cxnSp>
        <p:nvCxnSpPr>
          <p:cNvPr id="542" name="Google Shape;542;gb84628a04a_6_23"/>
          <p:cNvCxnSpPr/>
          <p:nvPr/>
        </p:nvCxnSpPr>
        <p:spPr>
          <a:xfrm>
            <a:off x="3010128" y="2196380"/>
            <a:ext cx="0" cy="294300"/>
          </a:xfrm>
          <a:prstGeom prst="straightConnector1">
            <a:avLst/>
          </a:prstGeom>
          <a:noFill/>
          <a:ln cap="flat" cmpd="sng" w="38100">
            <a:solidFill>
              <a:srgbClr val="92D050"/>
            </a:solidFill>
            <a:prstDash val="dash"/>
            <a:round/>
            <a:headEnd len="sm" w="sm" type="none"/>
            <a:tailEnd len="med" w="med" type="triangle"/>
          </a:ln>
        </p:spPr>
      </p:cxnSp>
      <p:cxnSp>
        <p:nvCxnSpPr>
          <p:cNvPr id="543" name="Google Shape;543;gb84628a04a_6_23"/>
          <p:cNvCxnSpPr/>
          <p:nvPr/>
        </p:nvCxnSpPr>
        <p:spPr>
          <a:xfrm>
            <a:off x="8611911" y="4367572"/>
            <a:ext cx="0" cy="479700"/>
          </a:xfrm>
          <a:prstGeom prst="straightConnector1">
            <a:avLst/>
          </a:prstGeom>
          <a:noFill/>
          <a:ln cap="flat" cmpd="sng" w="38100">
            <a:solidFill>
              <a:srgbClr val="16ABE2"/>
            </a:solidFill>
            <a:prstDash val="solid"/>
            <a:round/>
            <a:headEnd len="sm" w="sm" type="none"/>
            <a:tailEnd len="med" w="med" type="triangle"/>
          </a:ln>
        </p:spPr>
      </p:cxnSp>
      <p:cxnSp>
        <p:nvCxnSpPr>
          <p:cNvPr id="544" name="Google Shape;544;gb84628a04a_6_23"/>
          <p:cNvCxnSpPr/>
          <p:nvPr/>
        </p:nvCxnSpPr>
        <p:spPr>
          <a:xfrm>
            <a:off x="8611911" y="5069829"/>
            <a:ext cx="0" cy="486000"/>
          </a:xfrm>
          <a:prstGeom prst="straightConnector1">
            <a:avLst/>
          </a:prstGeom>
          <a:noFill/>
          <a:ln cap="flat" cmpd="sng" w="38100">
            <a:solidFill>
              <a:srgbClr val="92D050"/>
            </a:solidFill>
            <a:prstDash val="dash"/>
            <a:round/>
            <a:headEnd len="sm" w="sm" type="none"/>
            <a:tailEnd len="med" w="med" type="triangle"/>
          </a:ln>
        </p:spPr>
      </p:cxnSp>
      <p:sp>
        <p:nvSpPr>
          <p:cNvPr id="545" name="Google Shape;545;gb84628a04a_6_23"/>
          <p:cNvSpPr txBox="1"/>
          <p:nvPr/>
        </p:nvSpPr>
        <p:spPr>
          <a:xfrm>
            <a:off x="8850709" y="4515453"/>
            <a:ext cx="1719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cap="none" strike="noStrike">
                <a:solidFill>
                  <a:srgbClr val="000000"/>
                </a:solidFill>
                <a:latin typeface="Roboto"/>
                <a:ea typeface="Roboto"/>
                <a:cs typeface="Roboto"/>
                <a:sym typeface="Roboto"/>
              </a:rPr>
              <a:t>Resource call</a:t>
            </a:r>
            <a:endParaRPr>
              <a:latin typeface="Roboto"/>
              <a:ea typeface="Roboto"/>
              <a:cs typeface="Roboto"/>
              <a:sym typeface="Roboto"/>
            </a:endParaRPr>
          </a:p>
        </p:txBody>
      </p:sp>
      <p:sp>
        <p:nvSpPr>
          <p:cNvPr id="546" name="Google Shape;546;gb84628a04a_6_23"/>
          <p:cNvSpPr txBox="1"/>
          <p:nvPr/>
        </p:nvSpPr>
        <p:spPr>
          <a:xfrm>
            <a:off x="8868897" y="4989075"/>
            <a:ext cx="30450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cap="none" strike="noStrike">
                <a:solidFill>
                  <a:srgbClr val="000000"/>
                </a:solidFill>
                <a:latin typeface="Roboto"/>
                <a:ea typeface="Roboto"/>
                <a:cs typeface="Roboto"/>
                <a:sym typeface="Roboto"/>
              </a:rPr>
              <a:t>Resource creation or repossession</a:t>
            </a:r>
            <a:endParaRPr>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gb84628a04a_6_19"/>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i="0" lang="en-US" sz="3600" cap="none" strike="noStrike">
                <a:solidFill>
                  <a:srgbClr val="00A4FF"/>
                </a:solidFill>
                <a:latin typeface="Roboto"/>
                <a:ea typeface="Roboto"/>
                <a:cs typeface="Roboto"/>
                <a:sym typeface="Roboto"/>
              </a:rPr>
              <a:t>2.3.1 Main parameters of SCF</a:t>
            </a:r>
            <a:endParaRPr>
              <a:latin typeface="Roboto"/>
              <a:ea typeface="Roboto"/>
              <a:cs typeface="Roboto"/>
              <a:sym typeface="Roboto"/>
            </a:endParaRPr>
          </a:p>
        </p:txBody>
      </p:sp>
      <p:graphicFrame>
        <p:nvGraphicFramePr>
          <p:cNvPr id="553" name="Google Shape;553;gb84628a04a_6_19"/>
          <p:cNvGraphicFramePr/>
          <p:nvPr/>
        </p:nvGraphicFramePr>
        <p:xfrm>
          <a:off x="829867" y="1268760"/>
          <a:ext cx="3000000" cy="3000000"/>
        </p:xfrm>
        <a:graphic>
          <a:graphicData uri="http://schemas.openxmlformats.org/drawingml/2006/table">
            <a:tbl>
              <a:tblPr bandRow="1">
                <a:noFill/>
                <a:tableStyleId>{FBBA1F89-EDDA-4048-89FB-7D66A86D953C}</a:tableStyleId>
              </a:tblPr>
              <a:tblGrid>
                <a:gridCol w="3177900"/>
                <a:gridCol w="7105500"/>
              </a:tblGrid>
              <a:tr h="370850">
                <a:tc>
                  <a:txBody>
                    <a:bodyPr/>
                    <a:lstStyle/>
                    <a:p>
                      <a:pPr indent="0" lvl="0" marL="0" marR="0" rtl="0" algn="l">
                        <a:lnSpc>
                          <a:spcPct val="100000"/>
                        </a:lnSpc>
                        <a:spcBef>
                          <a:spcPts val="0"/>
                        </a:spcBef>
                        <a:spcAft>
                          <a:spcPts val="0"/>
                        </a:spcAft>
                        <a:buNone/>
                      </a:pPr>
                      <a:r>
                        <a:rPr i="0" lang="en-US" sz="1800" u="none" cap="none" strike="noStrike">
                          <a:solidFill>
                            <a:srgbClr val="000000"/>
                          </a:solidFill>
                          <a:latin typeface="Roboto"/>
                          <a:ea typeface="Roboto"/>
                          <a:cs typeface="Roboto"/>
                          <a:sym typeface="Roboto"/>
                        </a:rPr>
                        <a:t>Function memory (MB)</a:t>
                      </a:r>
                      <a:endParaRPr>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i="0" lang="en-US" sz="1800" cap="none" strike="noStrike">
                          <a:solidFill>
                            <a:srgbClr val="000000"/>
                          </a:solidFill>
                          <a:latin typeface="Roboto"/>
                          <a:ea typeface="Roboto"/>
                          <a:cs typeface="Roboto"/>
                          <a:sym typeface="Roboto"/>
                        </a:rPr>
                        <a:t>128–1,536 in increments of 128 MB</a:t>
                      </a:r>
                      <a:endParaRPr sz="1800">
                        <a:latin typeface="Roboto"/>
                        <a:ea typeface="Roboto"/>
                        <a:cs typeface="Roboto"/>
                        <a:sym typeface="Roboto"/>
                      </a:endParaRPr>
                    </a:p>
                  </a:txBody>
                  <a:tcPr marT="45725" marB="45725" marR="91450" marL="91450"/>
                </a:tc>
              </a:tr>
              <a:tr h="370850">
                <a:tc>
                  <a:txBody>
                    <a:bodyPr/>
                    <a:lstStyle/>
                    <a:p>
                      <a:pPr indent="0" lvl="0" marL="0" marR="0" rtl="0" algn="l">
                        <a:lnSpc>
                          <a:spcPct val="100000"/>
                        </a:lnSpc>
                        <a:spcBef>
                          <a:spcPts val="0"/>
                        </a:spcBef>
                        <a:spcAft>
                          <a:spcPts val="0"/>
                        </a:spcAft>
                        <a:buNone/>
                      </a:pPr>
                      <a:r>
                        <a:rPr i="0" lang="en-US" sz="1800" cap="none" strike="noStrike">
                          <a:solidFill>
                            <a:srgbClr val="000000"/>
                          </a:solidFill>
                          <a:latin typeface="Roboto"/>
                          <a:ea typeface="Roboto"/>
                          <a:cs typeface="Roboto"/>
                          <a:sym typeface="Roboto"/>
                        </a:rPr>
                        <a:t>CPU</a:t>
                      </a:r>
                      <a:endParaRPr sz="1800">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i="0" lang="en-US" sz="1800" cap="none" strike="noStrike">
                          <a:solidFill>
                            <a:srgbClr val="000000"/>
                          </a:solidFill>
                          <a:latin typeface="Roboto"/>
                          <a:ea typeface="Roboto"/>
                          <a:cs typeface="Roboto"/>
                          <a:sym typeface="Roboto"/>
                        </a:rPr>
                        <a:t>Proportional to memory</a:t>
                      </a:r>
                      <a:endParaRPr>
                        <a:latin typeface="Roboto"/>
                        <a:ea typeface="Roboto"/>
                        <a:cs typeface="Roboto"/>
                        <a:sym typeface="Roboto"/>
                      </a:endParaRPr>
                    </a:p>
                  </a:txBody>
                  <a:tcPr marT="45725" marB="45725" marR="91450" marL="91450"/>
                </a:tc>
              </a:tr>
              <a:tr h="370850">
                <a:tc>
                  <a:txBody>
                    <a:bodyPr/>
                    <a:lstStyle/>
                    <a:p>
                      <a:pPr indent="0" lvl="0" marL="0" marR="0" rtl="0" algn="l">
                        <a:lnSpc>
                          <a:spcPct val="100000"/>
                        </a:lnSpc>
                        <a:spcBef>
                          <a:spcPts val="0"/>
                        </a:spcBef>
                        <a:spcAft>
                          <a:spcPts val="0"/>
                        </a:spcAft>
                        <a:buNone/>
                      </a:pPr>
                      <a:r>
                        <a:rPr i="0" lang="en-US" sz="1800" cap="none" strike="noStrike">
                          <a:solidFill>
                            <a:srgbClr val="000000"/>
                          </a:solidFill>
                          <a:latin typeface="Roboto"/>
                          <a:ea typeface="Roboto"/>
                          <a:cs typeface="Roboto"/>
                          <a:sym typeface="Roboto"/>
                        </a:rPr>
                        <a:t>OS</a:t>
                      </a:r>
                      <a:endParaRPr sz="1800">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i="0" lang="en-US" sz="1800" cap="none" strike="noStrike">
                          <a:solidFill>
                            <a:srgbClr val="000000"/>
                          </a:solidFill>
                          <a:latin typeface="Roboto"/>
                          <a:ea typeface="Roboto"/>
                          <a:cs typeface="Roboto"/>
                          <a:sym typeface="Roboto"/>
                        </a:rPr>
                        <a:t>CentOS 7</a:t>
                      </a:r>
                      <a:endParaRPr sz="1800">
                        <a:latin typeface="Roboto"/>
                        <a:ea typeface="Roboto"/>
                        <a:cs typeface="Roboto"/>
                        <a:sym typeface="Roboto"/>
                      </a:endParaRPr>
                    </a:p>
                  </a:txBody>
                  <a:tcPr marT="45725" marB="45725" marR="91450" marL="91450"/>
                </a:tc>
              </a:tr>
              <a:tr h="370850">
                <a:tc>
                  <a:txBody>
                    <a:bodyPr/>
                    <a:lstStyle/>
                    <a:p>
                      <a:pPr indent="0" lvl="0" marL="0" marR="0" rtl="0" algn="l">
                        <a:lnSpc>
                          <a:spcPct val="100000"/>
                        </a:lnSpc>
                        <a:spcBef>
                          <a:spcPts val="0"/>
                        </a:spcBef>
                        <a:spcAft>
                          <a:spcPts val="0"/>
                        </a:spcAft>
                        <a:buNone/>
                      </a:pPr>
                      <a:r>
                        <a:rPr i="0" lang="en-US" sz="1800" cap="none" strike="noStrike">
                          <a:solidFill>
                            <a:srgbClr val="000000"/>
                          </a:solidFill>
                          <a:latin typeface="Roboto"/>
                          <a:ea typeface="Roboto"/>
                          <a:cs typeface="Roboto"/>
                          <a:sym typeface="Roboto"/>
                        </a:rPr>
                        <a:t>Deployment mode</a:t>
                      </a:r>
                      <a:endParaRPr>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i="0" lang="en-US" sz="1800" cap="none" strike="noStrike">
                          <a:solidFill>
                            <a:srgbClr val="000000"/>
                          </a:solidFill>
                          <a:latin typeface="Roboto"/>
                          <a:ea typeface="Roboto"/>
                          <a:cs typeface="Roboto"/>
                          <a:sym typeface="Roboto"/>
                        </a:rPr>
                        <a:t>Zip package upload or COS file reference</a:t>
                      </a:r>
                      <a:endParaRPr>
                        <a:latin typeface="Roboto"/>
                        <a:ea typeface="Roboto"/>
                        <a:cs typeface="Roboto"/>
                        <a:sym typeface="Roboto"/>
                      </a:endParaRPr>
                    </a:p>
                  </a:txBody>
                  <a:tcPr marT="45725" marB="45725" marR="91450" marL="91450"/>
                </a:tc>
              </a:tr>
              <a:tr h="370850">
                <a:tc>
                  <a:txBody>
                    <a:bodyPr/>
                    <a:lstStyle/>
                    <a:p>
                      <a:pPr indent="0" lvl="0" marL="0" marR="0" rtl="0" algn="l">
                        <a:lnSpc>
                          <a:spcPct val="100000"/>
                        </a:lnSpc>
                        <a:spcBef>
                          <a:spcPts val="0"/>
                        </a:spcBef>
                        <a:spcAft>
                          <a:spcPts val="0"/>
                        </a:spcAft>
                        <a:buNone/>
                      </a:pPr>
                      <a:r>
                        <a:rPr i="0" lang="en-US" sz="1800" cap="none" strike="noStrike">
                          <a:solidFill>
                            <a:srgbClr val="000000"/>
                          </a:solidFill>
                          <a:latin typeface="Roboto"/>
                          <a:ea typeface="Roboto"/>
                          <a:cs typeface="Roboto"/>
                          <a:sym typeface="Roboto"/>
                        </a:rPr>
                        <a:t>Support languages</a:t>
                      </a:r>
                      <a:endParaRPr>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i="0" lang="en-US" sz="1800" cap="none" strike="noStrike">
                          <a:solidFill>
                            <a:srgbClr val="000000"/>
                          </a:solidFill>
                          <a:latin typeface="Roboto"/>
                          <a:ea typeface="Roboto"/>
                          <a:cs typeface="Roboto"/>
                          <a:sym typeface="Roboto"/>
                        </a:rPr>
                        <a:t>Python, Node.js, PHP, Java, and Go</a:t>
                      </a:r>
                      <a:endParaRPr sz="1800">
                        <a:latin typeface="Roboto"/>
                        <a:ea typeface="Roboto"/>
                        <a:cs typeface="Roboto"/>
                        <a:sym typeface="Roboto"/>
                      </a:endParaRPr>
                    </a:p>
                  </a:txBody>
                  <a:tcPr marT="45725" marB="45725" marR="91450" marL="91450"/>
                </a:tc>
              </a:tr>
              <a:tr h="370850">
                <a:tc>
                  <a:txBody>
                    <a:bodyPr/>
                    <a:lstStyle/>
                    <a:p>
                      <a:pPr indent="0" lvl="0" marL="0" marR="0" rtl="0" algn="l">
                        <a:lnSpc>
                          <a:spcPct val="100000"/>
                        </a:lnSpc>
                        <a:spcBef>
                          <a:spcPts val="0"/>
                        </a:spcBef>
                        <a:spcAft>
                          <a:spcPts val="0"/>
                        </a:spcAft>
                        <a:buNone/>
                      </a:pPr>
                      <a:r>
                        <a:rPr i="0" lang="en-US" sz="1800" cap="none" strike="noStrike">
                          <a:solidFill>
                            <a:srgbClr val="000000"/>
                          </a:solidFill>
                          <a:latin typeface="Roboto"/>
                          <a:ea typeface="Roboto"/>
                          <a:cs typeface="Roboto"/>
                          <a:sym typeface="Roboto"/>
                        </a:rPr>
                        <a:t>Triggers</a:t>
                      </a:r>
                      <a:endParaRPr>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i="0" lang="en-US" sz="1800" cap="none" strike="noStrike">
                          <a:solidFill>
                            <a:srgbClr val="000000"/>
                          </a:solidFill>
                          <a:latin typeface="Roboto"/>
                          <a:ea typeface="Roboto"/>
                          <a:cs typeface="Roboto"/>
                          <a:sym typeface="Roboto"/>
                        </a:rPr>
                        <a:t>API Gateway, </a:t>
                      </a:r>
                      <a:r>
                        <a:rPr lang="en-US" sz="1800">
                          <a:latin typeface="Roboto"/>
                          <a:ea typeface="Roboto"/>
                          <a:cs typeface="Roboto"/>
                          <a:sym typeface="Roboto"/>
                        </a:rPr>
                        <a:t>COS, </a:t>
                      </a:r>
                      <a:r>
                        <a:rPr i="0" lang="en-US" sz="1800" cap="none" strike="noStrike">
                          <a:solidFill>
                            <a:srgbClr val="000000"/>
                          </a:solidFill>
                          <a:latin typeface="Roboto"/>
                          <a:ea typeface="Roboto"/>
                          <a:cs typeface="Roboto"/>
                          <a:sym typeface="Roboto"/>
                        </a:rPr>
                        <a:t>CMQ, CKafka, and timer</a:t>
                      </a:r>
                      <a:r>
                        <a:rPr lang="en-US" sz="1800">
                          <a:solidFill>
                            <a:srgbClr val="000000"/>
                          </a:solidFill>
                          <a:latin typeface="Roboto"/>
                          <a:ea typeface="Roboto"/>
                          <a:cs typeface="Roboto"/>
                          <a:sym typeface="Roboto"/>
                        </a:rPr>
                        <a:t>s</a:t>
                      </a:r>
                      <a:endParaRPr sz="1800">
                        <a:latin typeface="Roboto"/>
                        <a:ea typeface="Roboto"/>
                        <a:cs typeface="Roboto"/>
                        <a:sym typeface="Roboto"/>
                      </a:endParaRPr>
                    </a:p>
                  </a:txBody>
                  <a:tcPr marT="45725" marB="45725" marR="91450" marL="91450"/>
                </a:tc>
              </a:tr>
              <a:tr h="370850">
                <a:tc>
                  <a:txBody>
                    <a:bodyPr/>
                    <a:lstStyle/>
                    <a:p>
                      <a:pPr indent="0" lvl="0" marL="0" marR="0" rtl="0" algn="l">
                        <a:lnSpc>
                          <a:spcPct val="100000"/>
                        </a:lnSpc>
                        <a:spcBef>
                          <a:spcPts val="0"/>
                        </a:spcBef>
                        <a:spcAft>
                          <a:spcPts val="0"/>
                        </a:spcAft>
                        <a:buNone/>
                      </a:pPr>
                      <a:r>
                        <a:rPr i="0" lang="en-US" sz="1800" cap="none" strike="noStrike">
                          <a:solidFill>
                            <a:srgbClr val="000000"/>
                          </a:solidFill>
                          <a:latin typeface="Roboto"/>
                          <a:ea typeface="Roboto"/>
                          <a:cs typeface="Roboto"/>
                          <a:sym typeface="Roboto"/>
                        </a:rPr>
                        <a:t>Maximum function execution duration</a:t>
                      </a:r>
                      <a:endParaRPr>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i="0" lang="en-US" sz="1800" cap="none" strike="noStrike">
                          <a:solidFill>
                            <a:srgbClr val="000000"/>
                          </a:solidFill>
                          <a:latin typeface="Roboto"/>
                          <a:ea typeface="Roboto"/>
                          <a:cs typeface="Roboto"/>
                          <a:sym typeface="Roboto"/>
                        </a:rPr>
                        <a:t>300s</a:t>
                      </a:r>
                      <a:endParaRPr sz="1800">
                        <a:latin typeface="Roboto"/>
                        <a:ea typeface="Roboto"/>
                        <a:cs typeface="Roboto"/>
                        <a:sym typeface="Roboto"/>
                      </a:endParaRPr>
                    </a:p>
                  </a:txBody>
                  <a:tcPr marT="45725" marB="45725" marR="91450" marL="91450"/>
                </a:tc>
              </a:tr>
              <a:tr h="370850">
                <a:tc>
                  <a:txBody>
                    <a:bodyPr/>
                    <a:lstStyle/>
                    <a:p>
                      <a:pPr indent="0" lvl="0" marL="0" marR="0" rtl="0" algn="l">
                        <a:lnSpc>
                          <a:spcPct val="100000"/>
                        </a:lnSpc>
                        <a:spcBef>
                          <a:spcPts val="0"/>
                        </a:spcBef>
                        <a:spcAft>
                          <a:spcPts val="0"/>
                        </a:spcAft>
                        <a:buNone/>
                      </a:pPr>
                      <a:r>
                        <a:rPr i="0" lang="en-US" sz="1800" cap="none" strike="noStrike">
                          <a:solidFill>
                            <a:srgbClr val="000000"/>
                          </a:solidFill>
                          <a:latin typeface="Roboto"/>
                          <a:ea typeface="Roboto"/>
                          <a:cs typeface="Roboto"/>
                          <a:sym typeface="Roboto"/>
                        </a:rPr>
                        <a:t>Log monitoring tools</a:t>
                      </a:r>
                      <a:endParaRPr>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i="0" lang="en-US" sz="1800" cap="none" strike="noStrike">
                          <a:solidFill>
                            <a:srgbClr val="000000"/>
                          </a:solidFill>
                          <a:latin typeface="Roboto"/>
                          <a:ea typeface="Roboto"/>
                          <a:cs typeface="Roboto"/>
                          <a:sym typeface="Roboto"/>
                        </a:rPr>
                        <a:t>CLS and CM</a:t>
                      </a:r>
                      <a:endParaRPr>
                        <a:latin typeface="Roboto"/>
                        <a:ea typeface="Roboto"/>
                        <a:cs typeface="Roboto"/>
                        <a:sym typeface="Roboto"/>
                      </a:endParaRPr>
                    </a:p>
                  </a:txBody>
                  <a:tcPr marT="45725" marB="45725" marR="91450" marL="91450"/>
                </a:tc>
              </a:tr>
              <a:tr h="370850">
                <a:tc>
                  <a:txBody>
                    <a:bodyPr/>
                    <a:lstStyle/>
                    <a:p>
                      <a:pPr indent="0" lvl="0" marL="0" marR="0" rtl="0" algn="l">
                        <a:lnSpc>
                          <a:spcPct val="100000"/>
                        </a:lnSpc>
                        <a:spcBef>
                          <a:spcPts val="0"/>
                        </a:spcBef>
                        <a:spcAft>
                          <a:spcPts val="0"/>
                        </a:spcAft>
                        <a:buNone/>
                      </a:pPr>
                      <a:r>
                        <a:rPr i="0" lang="en-US" sz="1800" cap="none" strike="noStrike">
                          <a:solidFill>
                            <a:srgbClr val="000000"/>
                          </a:solidFill>
                          <a:latin typeface="Roboto"/>
                          <a:ea typeface="Roboto"/>
                          <a:cs typeface="Roboto"/>
                          <a:sym typeface="Roboto"/>
                        </a:rPr>
                        <a:t>Billable items</a:t>
                      </a:r>
                      <a:endParaRPr>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i="0" lang="en-US" sz="1800" cap="none" strike="noStrike">
                          <a:solidFill>
                            <a:srgbClr val="000000"/>
                          </a:solidFill>
                          <a:latin typeface="Roboto"/>
                          <a:ea typeface="Roboto"/>
                          <a:cs typeface="Roboto"/>
                          <a:sym typeface="Roboto"/>
                        </a:rPr>
                        <a:t>Function execution duration and allocated memory size</a:t>
                      </a:r>
                      <a:endParaRPr>
                        <a:latin typeface="Roboto"/>
                        <a:ea typeface="Roboto"/>
                        <a:cs typeface="Roboto"/>
                        <a:sym typeface="Roboto"/>
                      </a:endParaRPr>
                    </a:p>
                  </a:txBody>
                  <a:tcPr marT="45725" marB="45725" marR="91450" marL="91450"/>
                </a:tc>
              </a:tr>
              <a:tr h="370850">
                <a:tc>
                  <a:txBody>
                    <a:bodyPr/>
                    <a:lstStyle/>
                    <a:p>
                      <a:pPr indent="0" lvl="0" marL="0" marR="0" rtl="0" algn="l">
                        <a:lnSpc>
                          <a:spcPct val="100000"/>
                        </a:lnSpc>
                        <a:spcBef>
                          <a:spcPts val="0"/>
                        </a:spcBef>
                        <a:spcAft>
                          <a:spcPts val="0"/>
                        </a:spcAft>
                        <a:buNone/>
                      </a:pPr>
                      <a:r>
                        <a:rPr i="0" lang="en-US" sz="1800" cap="none" strike="noStrike">
                          <a:solidFill>
                            <a:srgbClr val="000000"/>
                          </a:solidFill>
                          <a:latin typeface="Roboto"/>
                          <a:ea typeface="Roboto"/>
                          <a:cs typeface="Roboto"/>
                          <a:sym typeface="Roboto"/>
                        </a:rPr>
                        <a:t>Maximum concurrency</a:t>
                      </a:r>
                      <a:endParaRPr>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rPr i="0" lang="en-US" sz="1800" cap="none" strike="noStrike">
                          <a:solidFill>
                            <a:srgbClr val="000000"/>
                          </a:solidFill>
                          <a:latin typeface="Roboto"/>
                          <a:ea typeface="Roboto"/>
                          <a:cs typeface="Roboto"/>
                          <a:sym typeface="Roboto"/>
                        </a:rPr>
                        <a:t>100 per function</a:t>
                      </a:r>
                      <a:endParaRPr sz="1800">
                        <a:latin typeface="Roboto"/>
                        <a:ea typeface="Roboto"/>
                        <a:cs typeface="Roboto"/>
                        <a:sym typeface="Roboto"/>
                      </a:endParaRPr>
                    </a:p>
                  </a:txBody>
                  <a:tcPr marT="45725" marB="45725" marR="91450" marL="91450"/>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pic>
        <p:nvPicPr>
          <p:cNvPr id="559" name="Google Shape;559;gb84628a04a_6_15"/>
          <p:cNvPicPr preferRelativeResize="0"/>
          <p:nvPr/>
        </p:nvPicPr>
        <p:blipFill>
          <a:blip r:embed="rId3">
            <a:alphaModFix/>
          </a:blip>
          <a:stretch>
            <a:fillRect/>
          </a:stretch>
        </p:blipFill>
        <p:spPr>
          <a:xfrm>
            <a:off x="1559540" y="1279099"/>
            <a:ext cx="9662485" cy="5019924"/>
          </a:xfrm>
          <a:prstGeom prst="rect">
            <a:avLst/>
          </a:prstGeom>
          <a:noFill/>
          <a:ln>
            <a:noFill/>
          </a:ln>
        </p:spPr>
      </p:pic>
      <p:sp>
        <p:nvSpPr>
          <p:cNvPr id="560" name="Google Shape;560;gb84628a04a_6_15"/>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i="0" lang="en-US" sz="3600" cap="none" strike="noStrike">
                <a:solidFill>
                  <a:srgbClr val="00A4FF"/>
                </a:solidFill>
                <a:latin typeface="Roboto"/>
                <a:ea typeface="Roboto"/>
                <a:cs typeface="Roboto"/>
                <a:sym typeface="Roboto"/>
              </a:rPr>
              <a:t>2.3.3 Use cases of SCF</a:t>
            </a:r>
            <a:endParaRPr>
              <a:latin typeface="Roboto"/>
              <a:ea typeface="Roboto"/>
              <a:cs typeface="Roboto"/>
              <a:sym typeface="Roboto"/>
            </a:endParaRPr>
          </a:p>
        </p:txBody>
      </p:sp>
      <p:sp>
        <p:nvSpPr>
          <p:cNvPr id="561" name="Google Shape;561;gb84628a04a_6_15"/>
          <p:cNvSpPr txBox="1"/>
          <p:nvPr>
            <p:ph idx="1" type="body"/>
          </p:nvPr>
        </p:nvSpPr>
        <p:spPr>
          <a:xfrm>
            <a:off x="838199" y="1268750"/>
            <a:ext cx="6828000" cy="5040600"/>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SzPts val="2400"/>
              <a:buFont typeface="Roboto"/>
              <a:buChar char="●"/>
            </a:pPr>
            <a:r>
              <a:rPr i="0" lang="en-US" sz="2400" cap="none" strike="noStrike">
                <a:solidFill>
                  <a:srgbClr val="000000"/>
                </a:solidFill>
                <a:latin typeface="Roboto"/>
                <a:ea typeface="Roboto"/>
                <a:cs typeface="Roboto"/>
                <a:sym typeface="Roboto"/>
              </a:rPr>
              <a:t>Tencent Photo Manager used SCF to optimize its WeChat Mini Program development</a:t>
            </a:r>
            <a:endParaRPr>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gb84628a04a_6_9"/>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i="0" lang="en-US" sz="3600" cap="none" strike="noStrike">
                <a:solidFill>
                  <a:srgbClr val="00A4FF"/>
                </a:solidFill>
                <a:latin typeface="Roboto"/>
                <a:ea typeface="Roboto"/>
                <a:cs typeface="Roboto"/>
                <a:sym typeface="Roboto"/>
              </a:rPr>
              <a:t>Reflection questions</a:t>
            </a:r>
            <a:endParaRPr>
              <a:latin typeface="Roboto"/>
              <a:ea typeface="Roboto"/>
              <a:cs typeface="Roboto"/>
              <a:sym typeface="Roboto"/>
            </a:endParaRPr>
          </a:p>
        </p:txBody>
      </p:sp>
      <p:sp>
        <p:nvSpPr>
          <p:cNvPr id="568" name="Google Shape;568;gb84628a04a_6_9"/>
          <p:cNvSpPr txBox="1"/>
          <p:nvPr>
            <p:ph idx="1" type="body"/>
          </p:nvPr>
        </p:nvSpPr>
        <p:spPr>
          <a:xfrm>
            <a:off x="838201" y="1268760"/>
            <a:ext cx="10658400" cy="504060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Roboto"/>
              <a:buChar char="●"/>
            </a:pPr>
            <a:r>
              <a:rPr i="0" lang="en-US" sz="2400" cap="none" strike="noStrike">
                <a:solidFill>
                  <a:srgbClr val="000000"/>
                </a:solidFill>
                <a:latin typeface="Roboto"/>
                <a:ea typeface="Roboto"/>
                <a:cs typeface="Roboto"/>
                <a:sym typeface="Roboto"/>
              </a:rPr>
              <a:t>Q1: what are the key technologies of cloud native?</a:t>
            </a:r>
            <a:endParaRPr>
              <a:latin typeface="Roboto"/>
              <a:ea typeface="Roboto"/>
              <a:cs typeface="Roboto"/>
              <a:sym typeface="Roboto"/>
            </a:endParaRPr>
          </a:p>
          <a:p>
            <a:pPr indent="-480471" lvl="0" marL="480471" rtl="0" algn="l">
              <a:lnSpc>
                <a:spcPct val="150000"/>
              </a:lnSpc>
              <a:spcBef>
                <a:spcPts val="0"/>
              </a:spcBef>
              <a:spcAft>
                <a:spcPts val="0"/>
              </a:spcAft>
              <a:buClr>
                <a:schemeClr val="accent1"/>
              </a:buClr>
              <a:buSzPts val="2400"/>
              <a:buFont typeface="Roboto"/>
              <a:buChar char="●"/>
            </a:pPr>
            <a:r>
              <a:rPr i="0" lang="en-US" sz="2400" cap="none" strike="noStrike">
                <a:solidFill>
                  <a:srgbClr val="000000"/>
                </a:solidFill>
                <a:latin typeface="Roboto"/>
                <a:ea typeface="Roboto"/>
                <a:cs typeface="Roboto"/>
                <a:sym typeface="Roboto"/>
              </a:rPr>
              <a:t>Q2: what are the use cases of serverless architecture?</a:t>
            </a:r>
            <a:endParaRPr>
              <a:latin typeface="Roboto"/>
              <a:ea typeface="Roboto"/>
              <a:cs typeface="Roboto"/>
              <a:sym typeface="Roboto"/>
            </a:endParaRPr>
          </a:p>
          <a:p>
            <a:pPr indent="-328071" lvl="0" marL="480471" rtl="0" algn="l">
              <a:lnSpc>
                <a:spcPct val="150000"/>
              </a:lnSpc>
              <a:spcBef>
                <a:spcPts val="0"/>
              </a:spcBef>
              <a:spcAft>
                <a:spcPts val="0"/>
              </a:spcAft>
              <a:buClr>
                <a:schemeClr val="accent1"/>
              </a:buClr>
              <a:buSzPts val="2400"/>
              <a:buFont typeface="Noto Sans Symbols"/>
              <a:buNone/>
            </a:pPr>
            <a:r>
              <a:t/>
            </a:r>
            <a:endParaRPr>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gb84628a04a_0_311"/>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i="0" lang="en-US" sz="3600" cap="none" strike="noStrike">
                <a:solidFill>
                  <a:srgbClr val="00A4FF"/>
                </a:solidFill>
                <a:latin typeface="Roboto"/>
                <a:ea typeface="Roboto"/>
                <a:cs typeface="Roboto"/>
                <a:sym typeface="Roboto"/>
              </a:rPr>
              <a:t>Course summary</a:t>
            </a:r>
            <a:endParaRPr>
              <a:latin typeface="Roboto"/>
              <a:ea typeface="Roboto"/>
              <a:cs typeface="Roboto"/>
              <a:sym typeface="Roboto"/>
            </a:endParaRPr>
          </a:p>
        </p:txBody>
      </p:sp>
      <p:sp>
        <p:nvSpPr>
          <p:cNvPr id="575" name="Google Shape;575;gb84628a04a_0_311"/>
          <p:cNvSpPr txBox="1"/>
          <p:nvPr>
            <p:ph idx="1" type="body"/>
          </p:nvPr>
        </p:nvSpPr>
        <p:spPr>
          <a:xfrm>
            <a:off x="838201" y="1268760"/>
            <a:ext cx="10658400" cy="504060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Roboto"/>
              <a:buChar char="●"/>
            </a:pPr>
            <a:r>
              <a:rPr i="0" lang="en-US" sz="2400" cap="none" strike="noStrike">
                <a:solidFill>
                  <a:srgbClr val="000000"/>
                </a:solidFill>
                <a:latin typeface="Roboto"/>
                <a:ea typeface="Roboto"/>
                <a:cs typeface="Roboto"/>
                <a:sym typeface="Roboto"/>
              </a:rPr>
              <a:t>This course cover</a:t>
            </a:r>
            <a:r>
              <a:rPr lang="en-US">
                <a:solidFill>
                  <a:srgbClr val="000000"/>
                </a:solidFill>
                <a:latin typeface="Roboto"/>
                <a:ea typeface="Roboto"/>
                <a:cs typeface="Roboto"/>
                <a:sym typeface="Roboto"/>
              </a:rPr>
              <a:t>ed</a:t>
            </a:r>
            <a:r>
              <a:rPr i="0" lang="en-US" sz="2400" cap="none" strike="noStrike">
                <a:solidFill>
                  <a:srgbClr val="000000"/>
                </a:solidFill>
                <a:latin typeface="Roboto"/>
                <a:ea typeface="Roboto"/>
                <a:cs typeface="Roboto"/>
                <a:sym typeface="Roboto"/>
              </a:rPr>
              <a:t>:</a:t>
            </a:r>
            <a:endParaRPr>
              <a:latin typeface="Roboto"/>
              <a:ea typeface="Roboto"/>
              <a:cs typeface="Roboto"/>
              <a:sym typeface="Roboto"/>
            </a:endParaRPr>
          </a:p>
          <a:p>
            <a:pPr indent="-355591" lvl="1" marL="836062" rtl="0" algn="l">
              <a:lnSpc>
                <a:spcPct val="150000"/>
              </a:lnSpc>
              <a:spcBef>
                <a:spcPts val="500"/>
              </a:spcBef>
              <a:spcAft>
                <a:spcPts val="0"/>
              </a:spcAft>
              <a:buSzPts val="2000"/>
              <a:buFont typeface="Roboto"/>
              <a:buChar char="■"/>
            </a:pPr>
            <a:r>
              <a:rPr i="0" lang="en-US" sz="2000" cap="none" strike="noStrike">
                <a:solidFill>
                  <a:srgbClr val="000000"/>
                </a:solidFill>
                <a:latin typeface="Roboto"/>
                <a:ea typeface="Roboto"/>
                <a:cs typeface="Roboto"/>
                <a:sym typeface="Roboto"/>
              </a:rPr>
              <a:t>Key technologies of cloud native application</a:t>
            </a:r>
            <a:endParaRPr>
              <a:latin typeface="Roboto"/>
              <a:ea typeface="Roboto"/>
              <a:cs typeface="Roboto"/>
              <a:sym typeface="Roboto"/>
            </a:endParaRPr>
          </a:p>
          <a:p>
            <a:pPr indent="-355591" lvl="1" marL="836062" rtl="0" algn="l">
              <a:lnSpc>
                <a:spcPct val="150000"/>
              </a:lnSpc>
              <a:spcBef>
                <a:spcPts val="500"/>
              </a:spcBef>
              <a:spcAft>
                <a:spcPts val="0"/>
              </a:spcAft>
              <a:buSzPts val="2000"/>
              <a:buFont typeface="Roboto"/>
              <a:buChar char="■"/>
            </a:pPr>
            <a:r>
              <a:rPr i="0" lang="en-US" sz="2000" cap="none" strike="noStrike">
                <a:solidFill>
                  <a:srgbClr val="000000"/>
                </a:solidFill>
                <a:latin typeface="Roboto"/>
                <a:ea typeface="Roboto"/>
                <a:cs typeface="Roboto"/>
                <a:sym typeface="Roboto"/>
              </a:rPr>
              <a:t>Serverless architecture</a:t>
            </a:r>
            <a:endParaRPr>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b84628a04a_6_107"/>
          <p:cNvSpPr/>
          <p:nvPr/>
        </p:nvSpPr>
        <p:spPr>
          <a:xfrm>
            <a:off x="1235188" y="2740050"/>
            <a:ext cx="7293000" cy="638100"/>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Autofit/>
          </a:bodyPr>
          <a:lstStyle/>
          <a:p>
            <a:pPr indent="0" lvl="0" marL="0" marR="0" rtl="0" algn="l">
              <a:spcBef>
                <a:spcPts val="0"/>
              </a:spcBef>
              <a:spcAft>
                <a:spcPts val="0"/>
              </a:spcAft>
              <a:buNone/>
            </a:pPr>
            <a:r>
              <a:rPr b="1" i="0" lang="en-US" sz="2000" u="none" cap="none" strike="noStrike">
                <a:solidFill>
                  <a:srgbClr val="1CADE4"/>
                </a:solidFill>
                <a:latin typeface="Roboto"/>
                <a:ea typeface="Roboto"/>
                <a:cs typeface="Roboto"/>
                <a:sym typeface="Roboto"/>
              </a:rPr>
              <a:t>Section 1. Overview of Cloud Native Application</a:t>
            </a:r>
            <a:endParaRPr>
              <a:latin typeface="Roboto"/>
              <a:ea typeface="Roboto"/>
              <a:cs typeface="Roboto"/>
              <a:sym typeface="Roboto"/>
            </a:endParaRPr>
          </a:p>
        </p:txBody>
      </p:sp>
      <p:sp>
        <p:nvSpPr>
          <p:cNvPr id="132" name="Google Shape;132;gb84628a04a_6_107"/>
          <p:cNvSpPr/>
          <p:nvPr/>
        </p:nvSpPr>
        <p:spPr>
          <a:xfrm>
            <a:off x="1166150" y="2740050"/>
            <a:ext cx="78900" cy="6381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000" u="none" cap="none" strike="noStrike">
              <a:solidFill>
                <a:srgbClr val="1482AB"/>
              </a:solidFill>
              <a:latin typeface="Roboto"/>
              <a:ea typeface="Roboto"/>
              <a:cs typeface="Roboto"/>
              <a:sym typeface="Roboto"/>
            </a:endParaRPr>
          </a:p>
        </p:txBody>
      </p:sp>
      <p:sp>
        <p:nvSpPr>
          <p:cNvPr id="133" name="Google Shape;133;gb84628a04a_6_107"/>
          <p:cNvSpPr/>
          <p:nvPr/>
        </p:nvSpPr>
        <p:spPr>
          <a:xfrm>
            <a:off x="1235187" y="3479825"/>
            <a:ext cx="8459400" cy="638100"/>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Autofit/>
          </a:bodyPr>
          <a:lstStyle/>
          <a:p>
            <a:pPr indent="0" lvl="0" marL="0" marR="0" rtl="0" algn="l">
              <a:spcBef>
                <a:spcPts val="0"/>
              </a:spcBef>
              <a:spcAft>
                <a:spcPts val="0"/>
              </a:spcAft>
              <a:buNone/>
            </a:pPr>
            <a:r>
              <a:rPr b="1" i="0" lang="en-US" sz="2000" u="none" cap="none" strike="noStrike">
                <a:solidFill>
                  <a:srgbClr val="1CADE4"/>
                </a:solidFill>
                <a:latin typeface="Roboto"/>
                <a:ea typeface="Roboto"/>
                <a:cs typeface="Roboto"/>
                <a:sym typeface="Roboto"/>
              </a:rPr>
              <a:t>Section 2. Implementation of Serverless Architecture in Tencent Cloud</a:t>
            </a:r>
            <a:endParaRPr b="1" i="0" sz="2000" u="none" cap="none" strike="noStrike">
              <a:solidFill>
                <a:schemeClr val="accent1"/>
              </a:solidFill>
              <a:latin typeface="Roboto"/>
              <a:ea typeface="Roboto"/>
              <a:cs typeface="Roboto"/>
              <a:sym typeface="Roboto"/>
            </a:endParaRPr>
          </a:p>
        </p:txBody>
      </p:sp>
      <p:sp>
        <p:nvSpPr>
          <p:cNvPr id="134" name="Google Shape;134;gb84628a04a_6_107"/>
          <p:cNvSpPr/>
          <p:nvPr/>
        </p:nvSpPr>
        <p:spPr>
          <a:xfrm>
            <a:off x="1166150" y="3479825"/>
            <a:ext cx="78900" cy="6381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000" u="none" cap="none" strike="noStrike">
              <a:solidFill>
                <a:srgbClr val="1482AB"/>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gb84628a04a_0_46"/>
          <p:cNvSpPr txBox="1"/>
          <p:nvPr>
            <p:ph idx="1" type="body"/>
          </p:nvPr>
        </p:nvSpPr>
        <p:spPr>
          <a:xfrm>
            <a:off x="1415467" y="2576034"/>
            <a:ext cx="9360900" cy="9741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6600">
                <a:latin typeface="Roboto"/>
                <a:ea typeface="Roboto"/>
                <a:cs typeface="Roboto"/>
                <a:sym typeface="Roboto"/>
              </a:rPr>
              <a:t>Thank you!</a:t>
            </a:r>
            <a:endParaRPr sz="6600">
              <a:latin typeface="Roboto"/>
              <a:ea typeface="Roboto"/>
              <a:cs typeface="Roboto"/>
              <a:sym typeface="Roboto"/>
            </a:endParaRPr>
          </a:p>
        </p:txBody>
      </p:sp>
      <p:sp>
        <p:nvSpPr>
          <p:cNvPr id="581" name="Google Shape;581;gb84628a04a_0_46"/>
          <p:cNvSpPr txBox="1"/>
          <p:nvPr>
            <p:ph idx="11" type="ftr"/>
          </p:nvPr>
        </p:nvSpPr>
        <p:spPr>
          <a:xfrm>
            <a:off x="3719773" y="6491255"/>
            <a:ext cx="4752600" cy="366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1000">
                <a:solidFill>
                  <a:schemeClr val="lt1"/>
                </a:solidFill>
                <a:latin typeface="Roboto"/>
                <a:ea typeface="Roboto"/>
                <a:cs typeface="Roboto"/>
                <a:sym typeface="Roboto"/>
              </a:rPr>
              <a:t>Copyright 2021 Tencent, Inc. or its affiliates. All rights reserved.</a:t>
            </a:r>
            <a:endParaRPr sz="1000">
              <a:solidFill>
                <a:schemeClr val="lt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cxnSp>
        <p:nvCxnSpPr>
          <p:cNvPr id="140" name="Google Shape;140;gb84628a04a_6_103"/>
          <p:cNvCxnSpPr/>
          <p:nvPr/>
        </p:nvCxnSpPr>
        <p:spPr>
          <a:xfrm>
            <a:off x="1100475" y="2767897"/>
            <a:ext cx="7287600" cy="60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141" name="Google Shape;141;gb84628a04a_6_103"/>
          <p:cNvSpPr/>
          <p:nvPr/>
        </p:nvSpPr>
        <p:spPr>
          <a:xfrm>
            <a:off x="1563399" y="2798061"/>
            <a:ext cx="4915271" cy="744062"/>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i="0" lang="en-US" sz="2000" u="none" cap="none" strike="noStrike">
                <a:solidFill>
                  <a:srgbClr val="01ACF1"/>
                </a:solidFill>
                <a:latin typeface="Roboto"/>
                <a:ea typeface="Roboto"/>
                <a:cs typeface="Roboto"/>
                <a:sym typeface="Roboto"/>
              </a:rPr>
              <a:t>1.1 Application architecture development</a:t>
            </a:r>
            <a:endParaRPr i="0" sz="2000" u="none" cap="none" strike="noStrike">
              <a:solidFill>
                <a:srgbClr val="01ACF1"/>
              </a:solidFill>
              <a:latin typeface="Roboto"/>
              <a:ea typeface="Roboto"/>
              <a:cs typeface="Roboto"/>
              <a:sym typeface="Roboto"/>
            </a:endParaRPr>
          </a:p>
        </p:txBody>
      </p:sp>
      <p:cxnSp>
        <p:nvCxnSpPr>
          <p:cNvPr id="142" name="Google Shape;142;gb84628a04a_6_103"/>
          <p:cNvCxnSpPr/>
          <p:nvPr/>
        </p:nvCxnSpPr>
        <p:spPr>
          <a:xfrm>
            <a:off x="1495270" y="3542608"/>
            <a:ext cx="3591600"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143" name="Google Shape;143;gb84628a04a_6_103"/>
          <p:cNvSpPr/>
          <p:nvPr/>
        </p:nvSpPr>
        <p:spPr>
          <a:xfrm>
            <a:off x="1563399" y="3580709"/>
            <a:ext cx="6580379" cy="742202"/>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i="0" lang="en-US" sz="2000" u="none" cap="none" strike="noStrike">
                <a:solidFill>
                  <a:srgbClr val="01ACF1"/>
                </a:solidFill>
                <a:latin typeface="Roboto"/>
                <a:ea typeface="Roboto"/>
                <a:cs typeface="Roboto"/>
                <a:sym typeface="Roboto"/>
              </a:rPr>
              <a:t>1.2 Cloud native architecture and its key technologies</a:t>
            </a:r>
            <a:endParaRPr i="0" sz="2000" u="none" cap="none" strike="noStrike">
              <a:solidFill>
                <a:srgbClr val="01ACF1"/>
              </a:solidFill>
              <a:latin typeface="Roboto"/>
              <a:ea typeface="Roboto"/>
              <a:cs typeface="Roboto"/>
              <a:sym typeface="Roboto"/>
            </a:endParaRPr>
          </a:p>
        </p:txBody>
      </p:sp>
      <p:cxnSp>
        <p:nvCxnSpPr>
          <p:cNvPr id="144" name="Google Shape;144;gb84628a04a_6_103"/>
          <p:cNvCxnSpPr/>
          <p:nvPr/>
        </p:nvCxnSpPr>
        <p:spPr>
          <a:xfrm>
            <a:off x="1495270" y="4323669"/>
            <a:ext cx="3591600"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145" name="Google Shape;145;gb84628a04a_6_103"/>
          <p:cNvSpPr/>
          <p:nvPr/>
        </p:nvSpPr>
        <p:spPr>
          <a:xfrm>
            <a:off x="1172097" y="2055100"/>
            <a:ext cx="7216200" cy="638100"/>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Autofit/>
          </a:bodyPr>
          <a:lstStyle/>
          <a:p>
            <a:pPr indent="0" lvl="0" marL="0" marR="0" rtl="0" algn="l">
              <a:spcBef>
                <a:spcPts val="0"/>
              </a:spcBef>
              <a:spcAft>
                <a:spcPts val="0"/>
              </a:spcAft>
              <a:buClr>
                <a:srgbClr val="1CADE4"/>
              </a:buClr>
              <a:buSzPts val="2340"/>
              <a:buFont typeface="Times New Roman"/>
              <a:buNone/>
            </a:pPr>
            <a:r>
              <a:rPr b="1" i="0" lang="en-US" sz="2340" u="none" cap="none" strike="noStrike">
                <a:solidFill>
                  <a:srgbClr val="1CADE4"/>
                </a:solidFill>
                <a:latin typeface="Roboto"/>
                <a:ea typeface="Roboto"/>
                <a:cs typeface="Roboto"/>
                <a:sym typeface="Roboto"/>
              </a:rPr>
              <a:t>Section 1. Overview of Cloud Native Application</a:t>
            </a:r>
            <a:endParaRPr>
              <a:latin typeface="Roboto"/>
              <a:ea typeface="Roboto"/>
              <a:cs typeface="Roboto"/>
              <a:sym typeface="Roboto"/>
            </a:endParaRPr>
          </a:p>
        </p:txBody>
      </p:sp>
      <p:sp>
        <p:nvSpPr>
          <p:cNvPr id="146" name="Google Shape;146;gb84628a04a_6_103"/>
          <p:cNvSpPr/>
          <p:nvPr/>
        </p:nvSpPr>
        <p:spPr>
          <a:xfrm>
            <a:off x="1100475" y="2055100"/>
            <a:ext cx="75300" cy="6381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400"/>
              <a:buFont typeface="Arial"/>
              <a:buNone/>
            </a:pPr>
            <a:r>
              <a:t/>
            </a:r>
            <a:endParaRPr b="0" i="0" sz="2400" u="none" cap="none" strike="noStrike">
              <a:solidFill>
                <a:srgbClr val="1482AB"/>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b84628a04a_6_99"/>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i="0" lang="en-US" sz="3600" cap="none" strike="noStrike">
                <a:solidFill>
                  <a:srgbClr val="00A4FF"/>
                </a:solidFill>
                <a:latin typeface="Roboto"/>
                <a:ea typeface="Roboto"/>
                <a:cs typeface="Roboto"/>
                <a:sym typeface="Roboto"/>
              </a:rPr>
              <a:t>1.1 Application architecture development</a:t>
            </a:r>
            <a:endParaRPr>
              <a:latin typeface="Roboto"/>
              <a:ea typeface="Roboto"/>
              <a:cs typeface="Roboto"/>
              <a:sym typeface="Roboto"/>
            </a:endParaRPr>
          </a:p>
        </p:txBody>
      </p:sp>
      <p:sp>
        <p:nvSpPr>
          <p:cNvPr id="153" name="Google Shape;153;gb84628a04a_6_99"/>
          <p:cNvSpPr txBox="1"/>
          <p:nvPr>
            <p:ph idx="1" type="body"/>
          </p:nvPr>
        </p:nvSpPr>
        <p:spPr>
          <a:xfrm>
            <a:off x="767081" y="1289080"/>
            <a:ext cx="10658400" cy="504060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Roboto"/>
              <a:buChar char="●"/>
            </a:pPr>
            <a:r>
              <a:rPr i="0" lang="en-US" sz="2400" cap="none" strike="noStrike">
                <a:solidFill>
                  <a:srgbClr val="000000"/>
                </a:solidFill>
                <a:latin typeface="Roboto"/>
                <a:ea typeface="Roboto"/>
                <a:cs typeface="Roboto"/>
                <a:sym typeface="Roboto"/>
              </a:rPr>
              <a:t>Three dimensions of applications:</a:t>
            </a:r>
            <a:endParaRPr>
              <a:latin typeface="Roboto"/>
              <a:ea typeface="Roboto"/>
              <a:cs typeface="Roboto"/>
              <a:sym typeface="Roboto"/>
            </a:endParaRPr>
          </a:p>
        </p:txBody>
      </p:sp>
      <p:grpSp>
        <p:nvGrpSpPr>
          <p:cNvPr id="154" name="Google Shape;154;gb84628a04a_6_99"/>
          <p:cNvGrpSpPr/>
          <p:nvPr/>
        </p:nvGrpSpPr>
        <p:grpSpPr>
          <a:xfrm>
            <a:off x="1076976" y="1988840"/>
            <a:ext cx="10130059" cy="4266168"/>
            <a:chOff x="1676" y="2735"/>
            <a:chExt cx="16297" cy="7200"/>
          </a:xfrm>
        </p:grpSpPr>
        <p:grpSp>
          <p:nvGrpSpPr>
            <p:cNvPr id="155" name="Google Shape;155;gb84628a04a_6_99"/>
            <p:cNvGrpSpPr/>
            <p:nvPr/>
          </p:nvGrpSpPr>
          <p:grpSpPr>
            <a:xfrm>
              <a:off x="1676" y="2735"/>
              <a:ext cx="6551" cy="7200"/>
              <a:chOff x="3279" y="2456"/>
              <a:chExt cx="10500" cy="7200"/>
            </a:xfrm>
          </p:grpSpPr>
          <p:sp>
            <p:nvSpPr>
              <p:cNvPr id="156" name="Google Shape;156;gb84628a04a_6_99"/>
              <p:cNvSpPr/>
              <p:nvPr/>
            </p:nvSpPr>
            <p:spPr>
              <a:xfrm>
                <a:off x="3279" y="2456"/>
                <a:ext cx="10500" cy="7200"/>
              </a:xfrm>
              <a:prstGeom prst="triangle">
                <a:avLst>
                  <a:gd fmla="val 50000"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157" name="Google Shape;157;gb84628a04a_6_99"/>
              <p:cNvCxnSpPr/>
              <p:nvPr/>
            </p:nvCxnSpPr>
            <p:spPr>
              <a:xfrm>
                <a:off x="4951" y="7328"/>
                <a:ext cx="7200" cy="0"/>
              </a:xfrm>
              <a:prstGeom prst="straightConnector1">
                <a:avLst/>
              </a:prstGeom>
              <a:noFill/>
              <a:ln cap="flat" cmpd="sng" w="25400">
                <a:solidFill>
                  <a:schemeClr val="accent3"/>
                </a:solidFill>
                <a:prstDash val="solid"/>
                <a:round/>
                <a:headEnd len="sm" w="sm" type="none"/>
                <a:tailEnd len="sm" w="sm" type="none"/>
              </a:ln>
              <a:effectLst>
                <a:outerShdw blurRad="40000" rotWithShape="0" dir="5400000" dist="20000">
                  <a:srgbClr val="000000">
                    <a:alpha val="37650"/>
                  </a:srgbClr>
                </a:outerShdw>
              </a:effectLst>
            </p:spPr>
          </p:cxnSp>
          <p:cxnSp>
            <p:nvCxnSpPr>
              <p:cNvPr id="158" name="Google Shape;158;gb84628a04a_6_99"/>
              <p:cNvCxnSpPr/>
              <p:nvPr/>
            </p:nvCxnSpPr>
            <p:spPr>
              <a:xfrm>
                <a:off x="6525" y="5168"/>
                <a:ext cx="4200" cy="0"/>
              </a:xfrm>
              <a:prstGeom prst="straightConnector1">
                <a:avLst/>
              </a:prstGeom>
              <a:noFill/>
              <a:ln cap="flat" cmpd="sng" w="25400">
                <a:solidFill>
                  <a:schemeClr val="accent3"/>
                </a:solidFill>
                <a:prstDash val="solid"/>
                <a:round/>
                <a:headEnd len="sm" w="sm" type="none"/>
                <a:tailEnd len="sm" w="sm" type="none"/>
              </a:ln>
              <a:effectLst>
                <a:outerShdw blurRad="40000" rotWithShape="0" dir="5400000" dist="20000">
                  <a:srgbClr val="000000">
                    <a:alpha val="37650"/>
                  </a:srgbClr>
                </a:outerShdw>
              </a:effectLst>
            </p:spPr>
          </p:cxnSp>
        </p:grpSp>
        <p:sp>
          <p:nvSpPr>
            <p:cNvPr id="159" name="Google Shape;159;gb84628a04a_6_99"/>
            <p:cNvSpPr/>
            <p:nvPr/>
          </p:nvSpPr>
          <p:spPr>
            <a:xfrm>
              <a:off x="8306" y="7711"/>
              <a:ext cx="900" cy="2100"/>
            </a:xfrm>
            <a:prstGeom prst="rightBrace">
              <a:avLst>
                <a:gd fmla="val 8333" name="adj1"/>
                <a:gd fmla="val 50000" name="adj2"/>
              </a:avLst>
            </a:prstGeom>
            <a:noFill/>
            <a:ln cap="flat" cmpd="sng" w="25400">
              <a:solidFill>
                <a:schemeClr val="accent3"/>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60" name="Google Shape;160;gb84628a04a_6_99"/>
            <p:cNvSpPr txBox="1"/>
            <p:nvPr/>
          </p:nvSpPr>
          <p:spPr>
            <a:xfrm>
              <a:off x="3902" y="4322"/>
              <a:ext cx="2100" cy="1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0" lang="en-US" sz="1300" u="none" cap="none" strike="noStrike">
                  <a:solidFill>
                    <a:srgbClr val="000000"/>
                  </a:solidFill>
                  <a:latin typeface="Roboto"/>
                  <a:ea typeface="Roboto"/>
                  <a:cs typeface="Roboto"/>
                  <a:sym typeface="Roboto"/>
                </a:rPr>
                <a:t>Development model</a:t>
              </a:r>
              <a:endParaRPr sz="1300">
                <a:latin typeface="Roboto"/>
                <a:ea typeface="Roboto"/>
                <a:cs typeface="Roboto"/>
                <a:sym typeface="Roboto"/>
              </a:endParaRPr>
            </a:p>
            <a:p>
              <a:pPr indent="0" lvl="0" marL="0" marR="0" rtl="0" algn="ctr">
                <a:spcBef>
                  <a:spcPts val="0"/>
                </a:spcBef>
                <a:spcAft>
                  <a:spcPts val="0"/>
                </a:spcAft>
                <a:buNone/>
              </a:pPr>
              <a:r>
                <a:rPr i="0" lang="en-US" sz="1300" u="none" cap="none" strike="noStrike">
                  <a:solidFill>
                    <a:srgbClr val="000000"/>
                  </a:solidFill>
                  <a:latin typeface="Roboto"/>
                  <a:ea typeface="Roboto"/>
                  <a:cs typeface="Roboto"/>
                  <a:sym typeface="Roboto"/>
                </a:rPr>
                <a:t>(waterfall)</a:t>
              </a:r>
              <a:endParaRPr sz="1300">
                <a:latin typeface="Roboto"/>
                <a:ea typeface="Roboto"/>
                <a:cs typeface="Roboto"/>
                <a:sym typeface="Roboto"/>
              </a:endParaRPr>
            </a:p>
          </p:txBody>
        </p:sp>
        <p:sp>
          <p:nvSpPr>
            <p:cNvPr id="161" name="Google Shape;161;gb84628a04a_6_99"/>
            <p:cNvSpPr txBox="1"/>
            <p:nvPr/>
          </p:nvSpPr>
          <p:spPr>
            <a:xfrm>
              <a:off x="3172" y="6232"/>
              <a:ext cx="3600" cy="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0" lang="en-US" sz="1400" u="none" cap="none" strike="noStrike">
                  <a:solidFill>
                    <a:srgbClr val="000000"/>
                  </a:solidFill>
                  <a:latin typeface="Roboto"/>
                  <a:ea typeface="Roboto"/>
                  <a:cs typeface="Roboto"/>
                  <a:sym typeface="Roboto"/>
                </a:rPr>
                <a:t>Application architecture</a:t>
              </a:r>
              <a:endParaRPr>
                <a:latin typeface="Roboto"/>
                <a:ea typeface="Roboto"/>
                <a:cs typeface="Roboto"/>
                <a:sym typeface="Roboto"/>
              </a:endParaRPr>
            </a:p>
            <a:p>
              <a:pPr indent="0" lvl="0" marL="0" marR="0" rtl="0" algn="ctr">
                <a:spcBef>
                  <a:spcPts val="0"/>
                </a:spcBef>
                <a:spcAft>
                  <a:spcPts val="0"/>
                </a:spcAft>
                <a:buNone/>
              </a:pPr>
              <a:r>
                <a:rPr i="0" lang="en-US" sz="1400" u="none" cap="none" strike="noStrike">
                  <a:solidFill>
                    <a:srgbClr val="000000"/>
                  </a:solidFill>
                  <a:latin typeface="Roboto"/>
                  <a:ea typeface="Roboto"/>
                  <a:cs typeface="Roboto"/>
                  <a:sym typeface="Roboto"/>
                </a:rPr>
                <a:t>(monolithic architecture)</a:t>
              </a:r>
              <a:endParaRPr>
                <a:latin typeface="Roboto"/>
                <a:ea typeface="Roboto"/>
                <a:cs typeface="Roboto"/>
                <a:sym typeface="Roboto"/>
              </a:endParaRPr>
            </a:p>
          </p:txBody>
        </p:sp>
        <p:sp>
          <p:nvSpPr>
            <p:cNvPr id="162" name="Google Shape;162;gb84628a04a_6_99"/>
            <p:cNvSpPr txBox="1"/>
            <p:nvPr/>
          </p:nvSpPr>
          <p:spPr>
            <a:xfrm>
              <a:off x="2718" y="8201"/>
              <a:ext cx="4800" cy="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0" lang="en-US" sz="1400" u="none" cap="none" strike="noStrike">
                  <a:solidFill>
                    <a:srgbClr val="000000"/>
                  </a:solidFill>
                  <a:latin typeface="Roboto"/>
                  <a:ea typeface="Roboto"/>
                  <a:cs typeface="Roboto"/>
                  <a:sym typeface="Roboto"/>
                </a:rPr>
                <a:t>System resources</a:t>
              </a:r>
              <a:endParaRPr>
                <a:latin typeface="Roboto"/>
                <a:ea typeface="Roboto"/>
                <a:cs typeface="Roboto"/>
                <a:sym typeface="Roboto"/>
              </a:endParaRPr>
            </a:p>
            <a:p>
              <a:pPr indent="0" lvl="0" marL="0" marR="0" rtl="0" algn="ctr">
                <a:spcBef>
                  <a:spcPts val="0"/>
                </a:spcBef>
                <a:spcAft>
                  <a:spcPts val="0"/>
                </a:spcAft>
                <a:buNone/>
              </a:pPr>
              <a:r>
                <a:rPr i="0" lang="en-US" sz="1400" u="none" cap="none" strike="noStrike">
                  <a:solidFill>
                    <a:srgbClr val="000000"/>
                  </a:solidFill>
                  <a:latin typeface="Roboto"/>
                  <a:ea typeface="Roboto"/>
                  <a:cs typeface="Roboto"/>
                  <a:sym typeface="Roboto"/>
                </a:rPr>
                <a:t>(servers, databases, etc.)</a:t>
              </a:r>
              <a:endParaRPr>
                <a:latin typeface="Roboto"/>
                <a:ea typeface="Roboto"/>
                <a:cs typeface="Roboto"/>
                <a:sym typeface="Roboto"/>
              </a:endParaRPr>
            </a:p>
          </p:txBody>
        </p:sp>
        <p:sp>
          <p:nvSpPr>
            <p:cNvPr id="163" name="Google Shape;163;gb84628a04a_6_99"/>
            <p:cNvSpPr/>
            <p:nvPr/>
          </p:nvSpPr>
          <p:spPr>
            <a:xfrm>
              <a:off x="9515" y="7830"/>
              <a:ext cx="8400" cy="2100"/>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500" u="none" cap="none" strike="noStrike">
                  <a:solidFill>
                    <a:srgbClr val="000000"/>
                  </a:solidFill>
                  <a:latin typeface="Roboto"/>
                  <a:ea typeface="Roboto"/>
                  <a:cs typeface="Roboto"/>
                  <a:sym typeface="Roboto"/>
                </a:rPr>
                <a:t>System cloudification (IaaS + PaaS)</a:t>
              </a:r>
              <a:endParaRPr sz="1300">
                <a:latin typeface="Roboto"/>
                <a:ea typeface="Roboto"/>
                <a:cs typeface="Roboto"/>
                <a:sym typeface="Roboto"/>
              </a:endParaRPr>
            </a:p>
            <a:p>
              <a:pPr indent="0" lvl="0" marL="0" marR="0" rtl="0" algn="ctr">
                <a:spcBef>
                  <a:spcPts val="0"/>
                </a:spcBef>
                <a:spcAft>
                  <a:spcPts val="0"/>
                </a:spcAft>
                <a:buNone/>
              </a:pPr>
              <a:r>
                <a:rPr i="0" lang="en-US" sz="1500" u="none" cap="none" strike="noStrike">
                  <a:solidFill>
                    <a:srgbClr val="000000"/>
                  </a:solidFill>
                  <a:latin typeface="Roboto"/>
                  <a:ea typeface="Roboto"/>
                  <a:cs typeface="Roboto"/>
                  <a:sym typeface="Roboto"/>
                </a:rPr>
                <a:t>Significantly reduced costs, greatly improved efficiency in cluster deployment, load balancing, auto scaling, unlimited storage capacity, </a:t>
              </a:r>
              <a:r>
                <a:rPr lang="en-US" sz="1500">
                  <a:latin typeface="Roboto"/>
                  <a:ea typeface="Roboto"/>
                  <a:cs typeface="Roboto"/>
                  <a:sym typeface="Roboto"/>
                </a:rPr>
                <a:t>highly performant cloud relational and NoSQL databases.</a:t>
              </a:r>
              <a:endParaRPr sz="1300">
                <a:latin typeface="Roboto"/>
                <a:ea typeface="Roboto"/>
                <a:cs typeface="Roboto"/>
                <a:sym typeface="Roboto"/>
              </a:endParaRPr>
            </a:p>
          </p:txBody>
        </p:sp>
        <p:sp>
          <p:nvSpPr>
            <p:cNvPr id="164" name="Google Shape;164;gb84628a04a_6_99"/>
            <p:cNvSpPr/>
            <p:nvPr/>
          </p:nvSpPr>
          <p:spPr>
            <a:xfrm>
              <a:off x="7453" y="3411"/>
              <a:ext cx="4800" cy="1500"/>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500" u="none" cap="none" strike="noStrike">
                  <a:solidFill>
                    <a:srgbClr val="000000"/>
                  </a:solidFill>
                  <a:latin typeface="Roboto"/>
                  <a:ea typeface="Roboto"/>
                  <a:cs typeface="Roboto"/>
                  <a:sym typeface="Roboto"/>
                </a:rPr>
                <a:t>Difficulty in responding promptly to ever-changing market requirements...</a:t>
              </a:r>
              <a:endParaRPr sz="1300">
                <a:latin typeface="Roboto"/>
                <a:ea typeface="Roboto"/>
                <a:cs typeface="Roboto"/>
                <a:sym typeface="Roboto"/>
              </a:endParaRPr>
            </a:p>
          </p:txBody>
        </p:sp>
        <p:sp>
          <p:nvSpPr>
            <p:cNvPr id="165" name="Google Shape;165;gb84628a04a_6_99"/>
            <p:cNvSpPr/>
            <p:nvPr/>
          </p:nvSpPr>
          <p:spPr>
            <a:xfrm>
              <a:off x="8489" y="5682"/>
              <a:ext cx="5100" cy="1200"/>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500" u="none" cap="none" strike="noStrike">
                  <a:solidFill>
                    <a:srgbClr val="000000"/>
                  </a:solidFill>
                  <a:latin typeface="Roboto"/>
                  <a:ea typeface="Roboto"/>
                  <a:cs typeface="Roboto"/>
                  <a:sym typeface="Roboto"/>
                </a:rPr>
                <a:t>Low code reusability, inability to quickly iterate and respond to changes in market requirements...</a:t>
              </a:r>
              <a:endParaRPr sz="1300">
                <a:latin typeface="Roboto"/>
                <a:ea typeface="Roboto"/>
                <a:cs typeface="Roboto"/>
                <a:sym typeface="Roboto"/>
              </a:endParaRPr>
            </a:p>
          </p:txBody>
        </p:sp>
        <p:sp>
          <p:nvSpPr>
            <p:cNvPr id="166" name="Google Shape;166;gb84628a04a_6_99"/>
            <p:cNvSpPr/>
            <p:nvPr/>
          </p:nvSpPr>
          <p:spPr>
            <a:xfrm>
              <a:off x="7312" y="5737"/>
              <a:ext cx="900" cy="1800"/>
            </a:xfrm>
            <a:prstGeom prst="rightBrace">
              <a:avLst>
                <a:gd fmla="val 8333" name="adj1"/>
                <a:gd fmla="val 50000" name="adj2"/>
              </a:avLst>
            </a:prstGeom>
            <a:noFill/>
            <a:ln cap="flat" cmpd="sng" w="25400">
              <a:solidFill>
                <a:schemeClr val="accent3"/>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67" name="Google Shape;167;gb84628a04a_6_99"/>
            <p:cNvSpPr/>
            <p:nvPr/>
          </p:nvSpPr>
          <p:spPr>
            <a:xfrm>
              <a:off x="6310" y="2882"/>
              <a:ext cx="900" cy="2700"/>
            </a:xfrm>
            <a:prstGeom prst="rightBrace">
              <a:avLst>
                <a:gd fmla="val 8333" name="adj1"/>
                <a:gd fmla="val 50000" name="adj2"/>
              </a:avLst>
            </a:prstGeom>
            <a:noFill/>
            <a:ln cap="flat" cmpd="sng" w="25400">
              <a:solidFill>
                <a:schemeClr val="accent3"/>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68" name="Google Shape;168;gb84628a04a_6_99"/>
            <p:cNvSpPr/>
            <p:nvPr/>
          </p:nvSpPr>
          <p:spPr>
            <a:xfrm>
              <a:off x="13272" y="3058"/>
              <a:ext cx="900" cy="4500"/>
            </a:xfrm>
            <a:prstGeom prst="rightBrace">
              <a:avLst>
                <a:gd fmla="val 8333" name="adj1"/>
                <a:gd fmla="val 50000" name="adj2"/>
              </a:avLst>
            </a:prstGeom>
            <a:noFill/>
            <a:ln cap="flat" cmpd="sng" w="25400">
              <a:solidFill>
                <a:schemeClr val="accent3"/>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69" name="Google Shape;169;gb84628a04a_6_99"/>
            <p:cNvSpPr/>
            <p:nvPr/>
          </p:nvSpPr>
          <p:spPr>
            <a:xfrm>
              <a:off x="14373" y="4472"/>
              <a:ext cx="3600" cy="1800"/>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500" u="none" cap="none" strike="noStrike">
                  <a:solidFill>
                    <a:srgbClr val="FF0000"/>
                  </a:solidFill>
                  <a:latin typeface="Roboto"/>
                  <a:ea typeface="Roboto"/>
                  <a:cs typeface="Roboto"/>
                  <a:sym typeface="Roboto"/>
                </a:rPr>
                <a:t>How do we best adapt to the cloud and take full advantage of it?</a:t>
              </a:r>
              <a:endParaRPr sz="1300">
                <a:latin typeface="Roboto"/>
                <a:ea typeface="Roboto"/>
                <a:cs typeface="Roboto"/>
                <a:sym typeface="Roboto"/>
              </a:endParaRPr>
            </a:p>
          </p:txBody>
        </p:sp>
        <p:pic>
          <p:nvPicPr>
            <p:cNvPr id="170" name="Google Shape;170;gb84628a04a_6_99"/>
            <p:cNvPicPr preferRelativeResize="0"/>
            <p:nvPr/>
          </p:nvPicPr>
          <p:blipFill rotWithShape="1">
            <a:blip r:embed="rId3">
              <a:alphaModFix/>
            </a:blip>
            <a:srcRect b="0" l="0" r="0" t="0"/>
            <a:stretch/>
          </p:blipFill>
          <p:spPr>
            <a:xfrm>
              <a:off x="15083" y="2929"/>
              <a:ext cx="1445" cy="1393"/>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b84628a04a_6_95"/>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i="0" lang="en-US" sz="3600" cap="none" strike="noStrike">
                <a:solidFill>
                  <a:srgbClr val="00A4FF"/>
                </a:solidFill>
                <a:latin typeface="Roboto"/>
                <a:ea typeface="Roboto"/>
                <a:cs typeface="Roboto"/>
                <a:sym typeface="Roboto"/>
              </a:rPr>
              <a:t>1.1 Application architecture </a:t>
            </a:r>
            <a:r>
              <a:rPr lang="en-US">
                <a:latin typeface="Roboto"/>
                <a:ea typeface="Roboto"/>
                <a:cs typeface="Roboto"/>
                <a:sym typeface="Roboto"/>
              </a:rPr>
              <a:t>evolution</a:t>
            </a:r>
            <a:endParaRPr>
              <a:latin typeface="Roboto"/>
              <a:ea typeface="Roboto"/>
              <a:cs typeface="Roboto"/>
              <a:sym typeface="Roboto"/>
            </a:endParaRPr>
          </a:p>
        </p:txBody>
      </p:sp>
      <p:grpSp>
        <p:nvGrpSpPr>
          <p:cNvPr id="177" name="Google Shape;177;gb84628a04a_6_95"/>
          <p:cNvGrpSpPr/>
          <p:nvPr/>
        </p:nvGrpSpPr>
        <p:grpSpPr>
          <a:xfrm>
            <a:off x="856295" y="1412740"/>
            <a:ext cx="10544667" cy="4700758"/>
            <a:chOff x="-89" y="2732"/>
            <a:chExt cx="18649" cy="5864"/>
          </a:xfrm>
        </p:grpSpPr>
        <p:sp>
          <p:nvSpPr>
            <p:cNvPr id="178" name="Google Shape;178;gb84628a04a_6_95"/>
            <p:cNvSpPr/>
            <p:nvPr/>
          </p:nvSpPr>
          <p:spPr>
            <a:xfrm>
              <a:off x="-89" y="5153"/>
              <a:ext cx="2700" cy="9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600" u="none" cap="none" strike="noStrike">
                  <a:solidFill>
                    <a:srgbClr val="FFFFFF"/>
                  </a:solidFill>
                  <a:latin typeface="Roboto"/>
                  <a:ea typeface="Roboto"/>
                  <a:cs typeface="Roboto"/>
                  <a:sym typeface="Roboto"/>
                </a:rPr>
                <a:t>Monolithic application</a:t>
              </a:r>
              <a:endParaRPr>
                <a:latin typeface="Roboto"/>
                <a:ea typeface="Roboto"/>
                <a:cs typeface="Roboto"/>
                <a:sym typeface="Roboto"/>
              </a:endParaRPr>
            </a:p>
          </p:txBody>
        </p:sp>
        <p:grpSp>
          <p:nvGrpSpPr>
            <p:cNvPr id="179" name="Google Shape;179;gb84628a04a_6_95"/>
            <p:cNvGrpSpPr/>
            <p:nvPr/>
          </p:nvGrpSpPr>
          <p:grpSpPr>
            <a:xfrm>
              <a:off x="3851" y="2732"/>
              <a:ext cx="11699" cy="1660"/>
              <a:chOff x="2853" y="2281"/>
              <a:chExt cx="14400" cy="2100"/>
            </a:xfrm>
          </p:grpSpPr>
          <p:sp>
            <p:nvSpPr>
              <p:cNvPr id="180" name="Google Shape;180;gb84628a04a_6_95"/>
              <p:cNvSpPr/>
              <p:nvPr/>
            </p:nvSpPr>
            <p:spPr>
              <a:xfrm>
                <a:off x="2853" y="2281"/>
                <a:ext cx="14400" cy="2100"/>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600" u="none" cap="none" strike="noStrike">
                  <a:solidFill>
                    <a:schemeClr val="lt1"/>
                  </a:solidFill>
                  <a:latin typeface="Roboto"/>
                  <a:ea typeface="Roboto"/>
                  <a:cs typeface="Roboto"/>
                  <a:sym typeface="Roboto"/>
                </a:endParaRPr>
              </a:p>
            </p:txBody>
          </p:sp>
          <p:sp>
            <p:nvSpPr>
              <p:cNvPr id="181" name="Google Shape;181;gb84628a04a_6_95"/>
              <p:cNvSpPr/>
              <p:nvPr/>
            </p:nvSpPr>
            <p:spPr>
              <a:xfrm>
                <a:off x="3493" y="2971"/>
                <a:ext cx="2100" cy="9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rgbClr val="FFFFFF"/>
                    </a:solidFill>
                    <a:latin typeface="Roboto"/>
                    <a:ea typeface="Roboto"/>
                    <a:cs typeface="Roboto"/>
                    <a:sym typeface="Roboto"/>
                  </a:rPr>
                  <a:t>Physical server</a:t>
                </a:r>
                <a:endParaRPr>
                  <a:latin typeface="Roboto"/>
                  <a:ea typeface="Roboto"/>
                  <a:cs typeface="Roboto"/>
                  <a:sym typeface="Roboto"/>
                </a:endParaRPr>
              </a:p>
            </p:txBody>
          </p:sp>
          <p:sp>
            <p:nvSpPr>
              <p:cNvPr id="182" name="Google Shape;182;gb84628a04a_6_95"/>
              <p:cNvSpPr/>
              <p:nvPr/>
            </p:nvSpPr>
            <p:spPr>
              <a:xfrm>
                <a:off x="5892" y="2955"/>
                <a:ext cx="3000" cy="9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600" u="none" cap="none" strike="noStrike">
                    <a:solidFill>
                      <a:srgbClr val="FFFFFF"/>
                    </a:solidFill>
                    <a:latin typeface="Roboto"/>
                    <a:ea typeface="Roboto"/>
                    <a:cs typeface="Roboto"/>
                    <a:sym typeface="Roboto"/>
                  </a:rPr>
                  <a:t>Virtualiz</a:t>
                </a:r>
                <a:r>
                  <a:rPr lang="en-US" sz="1600">
                    <a:solidFill>
                      <a:srgbClr val="FFFFFF"/>
                    </a:solidFill>
                    <a:latin typeface="Roboto"/>
                    <a:ea typeface="Roboto"/>
                    <a:cs typeface="Roboto"/>
                    <a:sym typeface="Roboto"/>
                  </a:rPr>
                  <a:t>ed instance</a:t>
                </a:r>
                <a:endParaRPr>
                  <a:latin typeface="Roboto"/>
                  <a:ea typeface="Roboto"/>
                  <a:cs typeface="Roboto"/>
                  <a:sym typeface="Roboto"/>
                </a:endParaRPr>
              </a:p>
            </p:txBody>
          </p:sp>
          <p:sp>
            <p:nvSpPr>
              <p:cNvPr id="183" name="Google Shape;183;gb84628a04a_6_95"/>
              <p:cNvSpPr/>
              <p:nvPr/>
            </p:nvSpPr>
            <p:spPr>
              <a:xfrm>
                <a:off x="9051" y="2954"/>
                <a:ext cx="2400" cy="9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600" u="none" cap="none" strike="noStrike">
                    <a:solidFill>
                      <a:srgbClr val="FFFFFF"/>
                    </a:solidFill>
                    <a:latin typeface="Roboto"/>
                    <a:ea typeface="Roboto"/>
                    <a:cs typeface="Roboto"/>
                    <a:sym typeface="Roboto"/>
                  </a:rPr>
                  <a:t>Cloud </a:t>
                </a:r>
                <a:r>
                  <a:rPr lang="en-US" sz="1600">
                    <a:solidFill>
                      <a:srgbClr val="FFFFFF"/>
                    </a:solidFill>
                    <a:latin typeface="Roboto"/>
                    <a:ea typeface="Roboto"/>
                    <a:cs typeface="Roboto"/>
                    <a:sym typeface="Roboto"/>
                  </a:rPr>
                  <a:t>instance</a:t>
                </a:r>
                <a:endParaRPr>
                  <a:latin typeface="Roboto"/>
                  <a:ea typeface="Roboto"/>
                  <a:cs typeface="Roboto"/>
                  <a:sym typeface="Roboto"/>
                </a:endParaRPr>
              </a:p>
            </p:txBody>
          </p:sp>
          <p:sp>
            <p:nvSpPr>
              <p:cNvPr id="184" name="Google Shape;184;gb84628a04a_6_95"/>
              <p:cNvSpPr/>
              <p:nvPr/>
            </p:nvSpPr>
            <p:spPr>
              <a:xfrm>
                <a:off x="11619" y="2954"/>
                <a:ext cx="2100" cy="9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u="none" cap="none" strike="noStrike">
                    <a:solidFill>
                      <a:srgbClr val="FFFFFF"/>
                    </a:solidFill>
                    <a:latin typeface="Roboto"/>
                    <a:ea typeface="Roboto"/>
                    <a:cs typeface="Roboto"/>
                    <a:sym typeface="Roboto"/>
                    <a:extLst>
                      <a:ext uri="http://customooxmlschemas.google.com/">
                        <go:slidesCustomData xmlns:go="http://customooxmlschemas.google.com/" textRoundtripDataId="0"/>
                      </a:ext>
                    </a:extLst>
                  </a:rPr>
                  <a:t>Container</a:t>
                </a:r>
                <a:endParaRPr sz="1200">
                  <a:latin typeface="Roboto"/>
                  <a:ea typeface="Roboto"/>
                  <a:cs typeface="Roboto"/>
                  <a:sym typeface="Roboto"/>
                </a:endParaRPr>
              </a:p>
            </p:txBody>
          </p:sp>
          <p:sp>
            <p:nvSpPr>
              <p:cNvPr id="185" name="Google Shape;185;gb84628a04a_6_95"/>
              <p:cNvSpPr txBox="1"/>
              <p:nvPr/>
            </p:nvSpPr>
            <p:spPr>
              <a:xfrm>
                <a:off x="2909" y="2300"/>
                <a:ext cx="5400" cy="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600" u="none" cap="none" strike="noStrike">
                    <a:solidFill>
                      <a:srgbClr val="000000"/>
                    </a:solidFill>
                    <a:latin typeface="Roboto"/>
                    <a:ea typeface="Roboto"/>
                    <a:cs typeface="Roboto"/>
                    <a:sym typeface="Roboto"/>
                  </a:rPr>
                  <a:t>System resources</a:t>
                </a:r>
                <a:endParaRPr>
                  <a:latin typeface="Roboto"/>
                  <a:ea typeface="Roboto"/>
                  <a:cs typeface="Roboto"/>
                  <a:sym typeface="Roboto"/>
                </a:endParaRPr>
              </a:p>
            </p:txBody>
          </p:sp>
        </p:grpSp>
        <p:grpSp>
          <p:nvGrpSpPr>
            <p:cNvPr id="186" name="Google Shape;186;gb84628a04a_6_95"/>
            <p:cNvGrpSpPr/>
            <p:nvPr/>
          </p:nvGrpSpPr>
          <p:grpSpPr>
            <a:xfrm>
              <a:off x="3840" y="4826"/>
              <a:ext cx="11709" cy="1630"/>
              <a:chOff x="2853" y="1969"/>
              <a:chExt cx="14400" cy="2400"/>
            </a:xfrm>
          </p:grpSpPr>
          <p:sp>
            <p:nvSpPr>
              <p:cNvPr id="187" name="Google Shape;187;gb84628a04a_6_95"/>
              <p:cNvSpPr/>
              <p:nvPr/>
            </p:nvSpPr>
            <p:spPr>
              <a:xfrm>
                <a:off x="2853" y="1969"/>
                <a:ext cx="14400" cy="2400"/>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188" name="Google Shape;188;gb84628a04a_6_95"/>
              <p:cNvSpPr/>
              <p:nvPr/>
            </p:nvSpPr>
            <p:spPr>
              <a:xfrm>
                <a:off x="3493" y="3002"/>
                <a:ext cx="2700" cy="9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500" cap="none" strike="noStrike">
                    <a:solidFill>
                      <a:srgbClr val="FFFFFF"/>
                    </a:solidFill>
                    <a:latin typeface="Roboto"/>
                    <a:ea typeface="Roboto"/>
                    <a:cs typeface="Roboto"/>
                    <a:sym typeface="Roboto"/>
                  </a:rPr>
                  <a:t>Monolithic architecture</a:t>
                </a:r>
                <a:endParaRPr sz="1300">
                  <a:latin typeface="Roboto"/>
                  <a:ea typeface="Roboto"/>
                  <a:cs typeface="Roboto"/>
                  <a:sym typeface="Roboto"/>
                </a:endParaRPr>
              </a:p>
            </p:txBody>
          </p:sp>
          <p:sp>
            <p:nvSpPr>
              <p:cNvPr id="189" name="Google Shape;189;gb84628a04a_6_95"/>
              <p:cNvSpPr/>
              <p:nvPr/>
            </p:nvSpPr>
            <p:spPr>
              <a:xfrm>
                <a:off x="8062" y="2975"/>
                <a:ext cx="3300" cy="9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600" cap="none" strike="noStrike">
                    <a:solidFill>
                      <a:srgbClr val="FFFFFF"/>
                    </a:solidFill>
                    <a:latin typeface="Roboto"/>
                    <a:ea typeface="Roboto"/>
                    <a:cs typeface="Roboto"/>
                    <a:sym typeface="Roboto"/>
                  </a:rPr>
                  <a:t>SOA</a:t>
                </a:r>
                <a:endParaRPr>
                  <a:latin typeface="Roboto"/>
                  <a:ea typeface="Roboto"/>
                  <a:cs typeface="Roboto"/>
                  <a:sym typeface="Roboto"/>
                </a:endParaRPr>
              </a:p>
            </p:txBody>
          </p:sp>
          <p:sp>
            <p:nvSpPr>
              <p:cNvPr id="190" name="Google Shape;190;gb84628a04a_6_95"/>
              <p:cNvSpPr/>
              <p:nvPr/>
            </p:nvSpPr>
            <p:spPr>
              <a:xfrm>
                <a:off x="12827" y="2856"/>
                <a:ext cx="3600" cy="12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600" cap="none" strike="noStrike">
                    <a:solidFill>
                      <a:srgbClr val="FFFFFF"/>
                    </a:solidFill>
                    <a:latin typeface="Roboto"/>
                    <a:ea typeface="Roboto"/>
                    <a:cs typeface="Roboto"/>
                    <a:sym typeface="Roboto"/>
                  </a:rPr>
                  <a:t>Microservice architecture</a:t>
                </a:r>
                <a:endParaRPr>
                  <a:latin typeface="Roboto"/>
                  <a:ea typeface="Roboto"/>
                  <a:cs typeface="Roboto"/>
                  <a:sym typeface="Roboto"/>
                </a:endParaRPr>
              </a:p>
            </p:txBody>
          </p:sp>
          <p:sp>
            <p:nvSpPr>
              <p:cNvPr id="191" name="Google Shape;191;gb84628a04a_6_95"/>
              <p:cNvSpPr txBox="1"/>
              <p:nvPr/>
            </p:nvSpPr>
            <p:spPr>
              <a:xfrm>
                <a:off x="2909" y="2300"/>
                <a:ext cx="5100" cy="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600" cap="none" strike="noStrike">
                    <a:solidFill>
                      <a:srgbClr val="000000"/>
                    </a:solidFill>
                    <a:latin typeface="Roboto"/>
                    <a:ea typeface="Roboto"/>
                    <a:cs typeface="Roboto"/>
                    <a:sym typeface="Roboto"/>
                  </a:rPr>
                  <a:t>Application architecture</a:t>
                </a:r>
                <a:endParaRPr>
                  <a:latin typeface="Roboto"/>
                  <a:ea typeface="Roboto"/>
                  <a:cs typeface="Roboto"/>
                  <a:sym typeface="Roboto"/>
                </a:endParaRPr>
              </a:p>
            </p:txBody>
          </p:sp>
        </p:grpSp>
        <p:grpSp>
          <p:nvGrpSpPr>
            <p:cNvPr id="192" name="Google Shape;192;gb84628a04a_6_95"/>
            <p:cNvGrpSpPr/>
            <p:nvPr/>
          </p:nvGrpSpPr>
          <p:grpSpPr>
            <a:xfrm>
              <a:off x="3839" y="7219"/>
              <a:ext cx="11710" cy="1377"/>
              <a:chOff x="2853" y="2281"/>
              <a:chExt cx="14400" cy="2100"/>
            </a:xfrm>
          </p:grpSpPr>
          <p:sp>
            <p:nvSpPr>
              <p:cNvPr id="193" name="Google Shape;193;gb84628a04a_6_95"/>
              <p:cNvSpPr/>
              <p:nvPr/>
            </p:nvSpPr>
            <p:spPr>
              <a:xfrm>
                <a:off x="2853" y="2281"/>
                <a:ext cx="14400" cy="2100"/>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194" name="Google Shape;194;gb84628a04a_6_95"/>
              <p:cNvSpPr/>
              <p:nvPr/>
            </p:nvSpPr>
            <p:spPr>
              <a:xfrm>
                <a:off x="3493" y="2985"/>
                <a:ext cx="2700" cy="9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cap="none" strike="noStrike">
                    <a:solidFill>
                      <a:srgbClr val="FFFFFF"/>
                    </a:solidFill>
                    <a:latin typeface="Roboto"/>
                    <a:ea typeface="Roboto"/>
                    <a:cs typeface="Roboto"/>
                    <a:sym typeface="Roboto"/>
                  </a:rPr>
                  <a:t>Waterfall development</a:t>
                </a:r>
                <a:endParaRPr sz="1200">
                  <a:latin typeface="Roboto"/>
                  <a:ea typeface="Roboto"/>
                  <a:cs typeface="Roboto"/>
                  <a:sym typeface="Roboto"/>
                </a:endParaRPr>
              </a:p>
            </p:txBody>
          </p:sp>
          <p:sp>
            <p:nvSpPr>
              <p:cNvPr id="195" name="Google Shape;195;gb84628a04a_6_95"/>
              <p:cNvSpPr/>
              <p:nvPr/>
            </p:nvSpPr>
            <p:spPr>
              <a:xfrm>
                <a:off x="8061" y="2955"/>
                <a:ext cx="3300" cy="9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600" cap="none" strike="noStrike">
                    <a:solidFill>
                      <a:srgbClr val="FFFFFF"/>
                    </a:solidFill>
                    <a:latin typeface="Roboto"/>
                    <a:ea typeface="Roboto"/>
                    <a:cs typeface="Roboto"/>
                    <a:sym typeface="Roboto"/>
                  </a:rPr>
                  <a:t>CI/CD</a:t>
                </a:r>
                <a:endParaRPr>
                  <a:latin typeface="Roboto"/>
                  <a:ea typeface="Roboto"/>
                  <a:cs typeface="Roboto"/>
                  <a:sym typeface="Roboto"/>
                </a:endParaRPr>
              </a:p>
            </p:txBody>
          </p:sp>
          <p:sp>
            <p:nvSpPr>
              <p:cNvPr id="196" name="Google Shape;196;gb84628a04a_6_95"/>
              <p:cNvSpPr/>
              <p:nvPr/>
            </p:nvSpPr>
            <p:spPr>
              <a:xfrm>
                <a:off x="13333" y="2985"/>
                <a:ext cx="2700" cy="9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600" cap="none" strike="noStrike">
                    <a:solidFill>
                      <a:srgbClr val="FFFFFF"/>
                    </a:solidFill>
                    <a:latin typeface="Roboto"/>
                    <a:ea typeface="Roboto"/>
                    <a:cs typeface="Roboto"/>
                    <a:sym typeface="Roboto"/>
                  </a:rPr>
                  <a:t>CI/CD/CO</a:t>
                </a:r>
                <a:endParaRPr>
                  <a:latin typeface="Roboto"/>
                  <a:ea typeface="Roboto"/>
                  <a:cs typeface="Roboto"/>
                  <a:sym typeface="Roboto"/>
                </a:endParaRPr>
              </a:p>
            </p:txBody>
          </p:sp>
          <p:sp>
            <p:nvSpPr>
              <p:cNvPr id="197" name="Google Shape;197;gb84628a04a_6_95"/>
              <p:cNvSpPr txBox="1"/>
              <p:nvPr/>
            </p:nvSpPr>
            <p:spPr>
              <a:xfrm>
                <a:off x="2910" y="2300"/>
                <a:ext cx="6600" cy="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600" cap="none" strike="noStrike">
                    <a:solidFill>
                      <a:srgbClr val="000000"/>
                    </a:solidFill>
                    <a:latin typeface="Roboto"/>
                    <a:ea typeface="Roboto"/>
                    <a:cs typeface="Roboto"/>
                    <a:sym typeface="Roboto"/>
                  </a:rPr>
                  <a:t>Lifecycle management</a:t>
                </a:r>
                <a:endParaRPr>
                  <a:latin typeface="Roboto"/>
                  <a:ea typeface="Roboto"/>
                  <a:cs typeface="Roboto"/>
                  <a:sym typeface="Roboto"/>
                </a:endParaRPr>
              </a:p>
            </p:txBody>
          </p:sp>
        </p:grpSp>
        <p:cxnSp>
          <p:nvCxnSpPr>
            <p:cNvPr id="198" name="Google Shape;198;gb84628a04a_6_95"/>
            <p:cNvCxnSpPr>
              <a:stCxn id="188" idx="3"/>
              <a:endCxn id="189" idx="1"/>
            </p:cNvCxnSpPr>
            <p:nvPr/>
          </p:nvCxnSpPr>
          <p:spPr>
            <a:xfrm>
              <a:off x="6556" y="5833"/>
              <a:ext cx="1500" cy="0"/>
            </a:xfrm>
            <a:prstGeom prst="straightConnector1">
              <a:avLst/>
            </a:prstGeom>
            <a:noFill/>
            <a:ln cap="flat" cmpd="sng" w="9525">
              <a:solidFill>
                <a:srgbClr val="16ABE2"/>
              </a:solidFill>
              <a:prstDash val="solid"/>
              <a:round/>
              <a:headEnd len="sm" w="sm" type="none"/>
              <a:tailEnd len="med" w="med" type="stealth"/>
            </a:ln>
          </p:spPr>
        </p:cxnSp>
        <p:cxnSp>
          <p:nvCxnSpPr>
            <p:cNvPr id="199" name="Google Shape;199;gb84628a04a_6_95"/>
            <p:cNvCxnSpPr>
              <a:stCxn id="194" idx="3"/>
              <a:endCxn id="195" idx="1"/>
            </p:cNvCxnSpPr>
            <p:nvPr/>
          </p:nvCxnSpPr>
          <p:spPr>
            <a:xfrm>
              <a:off x="6555" y="7976"/>
              <a:ext cx="1500" cy="0"/>
            </a:xfrm>
            <a:prstGeom prst="straightConnector1">
              <a:avLst/>
            </a:prstGeom>
            <a:noFill/>
            <a:ln cap="flat" cmpd="sng" w="9525">
              <a:solidFill>
                <a:srgbClr val="16ABE2"/>
              </a:solidFill>
              <a:prstDash val="solid"/>
              <a:round/>
              <a:headEnd len="sm" w="sm" type="none"/>
              <a:tailEnd len="med" w="med" type="stealth"/>
            </a:ln>
          </p:spPr>
        </p:cxnSp>
        <p:cxnSp>
          <p:nvCxnSpPr>
            <p:cNvPr id="200" name="Google Shape;200;gb84628a04a_6_95"/>
            <p:cNvCxnSpPr>
              <a:stCxn id="195" idx="3"/>
              <a:endCxn id="196" idx="1"/>
            </p:cNvCxnSpPr>
            <p:nvPr/>
          </p:nvCxnSpPr>
          <p:spPr>
            <a:xfrm>
              <a:off x="10758" y="7956"/>
              <a:ext cx="1500" cy="0"/>
            </a:xfrm>
            <a:prstGeom prst="straightConnector1">
              <a:avLst/>
            </a:prstGeom>
            <a:noFill/>
            <a:ln cap="flat" cmpd="sng" w="9525">
              <a:solidFill>
                <a:srgbClr val="16ABE2"/>
              </a:solidFill>
              <a:prstDash val="solid"/>
              <a:round/>
              <a:headEnd len="sm" w="sm" type="none"/>
              <a:tailEnd len="med" w="med" type="stealth"/>
            </a:ln>
          </p:spPr>
        </p:cxnSp>
        <p:sp>
          <p:nvSpPr>
            <p:cNvPr id="201" name="Google Shape;201;gb84628a04a_6_95"/>
            <p:cNvSpPr/>
            <p:nvPr/>
          </p:nvSpPr>
          <p:spPr>
            <a:xfrm>
              <a:off x="15611" y="3472"/>
              <a:ext cx="900" cy="4500"/>
            </a:xfrm>
            <a:prstGeom prst="rightBrace">
              <a:avLst>
                <a:gd fmla="val 8333" name="adj1"/>
                <a:gd fmla="val 50000" name="adj2"/>
              </a:avLst>
            </a:prstGeom>
            <a:noFill/>
            <a:ln cap="flat" cmpd="sng" w="9525">
              <a:solidFill>
                <a:srgbClr val="16ABE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cxnSp>
          <p:nvCxnSpPr>
            <p:cNvPr id="202" name="Google Shape;202;gb84628a04a_6_95"/>
            <p:cNvCxnSpPr>
              <a:stCxn id="178" idx="3"/>
              <a:endCxn id="180" idx="1"/>
            </p:cNvCxnSpPr>
            <p:nvPr/>
          </p:nvCxnSpPr>
          <p:spPr>
            <a:xfrm flipH="1" rot="10800000">
              <a:off x="2611" y="3503"/>
              <a:ext cx="1200" cy="2100"/>
            </a:xfrm>
            <a:prstGeom prst="straightConnector1">
              <a:avLst/>
            </a:prstGeom>
            <a:noFill/>
            <a:ln cap="flat" cmpd="sng" w="9525">
              <a:solidFill>
                <a:srgbClr val="16ABE2"/>
              </a:solidFill>
              <a:prstDash val="solid"/>
              <a:round/>
              <a:headEnd len="sm" w="sm" type="none"/>
              <a:tailEnd len="med" w="med" type="stealth"/>
            </a:ln>
          </p:spPr>
        </p:cxnSp>
        <p:cxnSp>
          <p:nvCxnSpPr>
            <p:cNvPr id="203" name="Google Shape;203;gb84628a04a_6_95"/>
            <p:cNvCxnSpPr>
              <a:stCxn id="178" idx="3"/>
              <a:endCxn id="187" idx="1"/>
            </p:cNvCxnSpPr>
            <p:nvPr/>
          </p:nvCxnSpPr>
          <p:spPr>
            <a:xfrm>
              <a:off x="2611" y="5603"/>
              <a:ext cx="1200" cy="0"/>
            </a:xfrm>
            <a:prstGeom prst="straightConnector1">
              <a:avLst/>
            </a:prstGeom>
            <a:noFill/>
            <a:ln cap="flat" cmpd="sng" w="9525">
              <a:solidFill>
                <a:srgbClr val="16ABE2"/>
              </a:solidFill>
              <a:prstDash val="solid"/>
              <a:round/>
              <a:headEnd len="sm" w="sm" type="none"/>
              <a:tailEnd len="med" w="med" type="stealth"/>
            </a:ln>
          </p:spPr>
        </p:cxnSp>
        <p:cxnSp>
          <p:nvCxnSpPr>
            <p:cNvPr id="204" name="Google Shape;204;gb84628a04a_6_95"/>
            <p:cNvCxnSpPr>
              <a:stCxn id="178" idx="3"/>
              <a:endCxn id="193" idx="1"/>
            </p:cNvCxnSpPr>
            <p:nvPr/>
          </p:nvCxnSpPr>
          <p:spPr>
            <a:xfrm>
              <a:off x="2611" y="5603"/>
              <a:ext cx="1200" cy="2400"/>
            </a:xfrm>
            <a:prstGeom prst="straightConnector1">
              <a:avLst/>
            </a:prstGeom>
            <a:noFill/>
            <a:ln cap="flat" cmpd="sng" w="9525">
              <a:solidFill>
                <a:srgbClr val="16ABE2"/>
              </a:solidFill>
              <a:prstDash val="solid"/>
              <a:round/>
              <a:headEnd len="sm" w="sm" type="none"/>
              <a:tailEnd len="med" w="med" type="stealth"/>
            </a:ln>
          </p:spPr>
        </p:cxnSp>
        <p:sp>
          <p:nvSpPr>
            <p:cNvPr id="205" name="Google Shape;205;gb84628a04a_6_95"/>
            <p:cNvSpPr/>
            <p:nvPr/>
          </p:nvSpPr>
          <p:spPr>
            <a:xfrm>
              <a:off x="16460" y="5203"/>
              <a:ext cx="2100" cy="9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500" cap="none" strike="noStrike">
                  <a:solidFill>
                    <a:srgbClr val="FFFFFF"/>
                  </a:solidFill>
                  <a:latin typeface="Roboto"/>
                  <a:ea typeface="Roboto"/>
                  <a:cs typeface="Roboto"/>
                  <a:sym typeface="Roboto"/>
                </a:rPr>
                <a:t>Cloud native application</a:t>
              </a:r>
              <a:endParaRPr sz="1300">
                <a:latin typeface="Roboto"/>
                <a:ea typeface="Roboto"/>
                <a:cs typeface="Roboto"/>
                <a:sym typeface="Roboto"/>
              </a:endParaRPr>
            </a:p>
          </p:txBody>
        </p:sp>
      </p:grpSp>
      <p:cxnSp>
        <p:nvCxnSpPr>
          <p:cNvPr id="206" name="Google Shape;206;gb84628a04a_6_95"/>
          <p:cNvCxnSpPr>
            <a:stCxn id="189" idx="3"/>
            <a:endCxn id="190" idx="1"/>
          </p:cNvCxnSpPr>
          <p:nvPr/>
        </p:nvCxnSpPr>
        <p:spPr>
          <a:xfrm>
            <a:off x="6989822" y="3883938"/>
            <a:ext cx="673800" cy="16800"/>
          </a:xfrm>
          <a:prstGeom prst="straightConnector1">
            <a:avLst/>
          </a:prstGeom>
          <a:noFill/>
          <a:ln cap="flat" cmpd="sng" w="9525">
            <a:solidFill>
              <a:srgbClr val="16ABE2"/>
            </a:solidFill>
            <a:prstDash val="solid"/>
            <a:round/>
            <a:headEnd len="sm" w="sm" type="none"/>
            <a:tailEnd len="med" w="med" type="triangle"/>
          </a:ln>
        </p:spPr>
      </p:cxnSp>
      <p:sp>
        <p:nvSpPr>
          <p:cNvPr id="207" name="Google Shape;207;gb84628a04a_6_95"/>
          <p:cNvSpPr/>
          <p:nvPr/>
        </p:nvSpPr>
        <p:spPr>
          <a:xfrm>
            <a:off x="8181600" y="1845150"/>
            <a:ext cx="1060800" cy="5451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a:solidFill>
                  <a:srgbClr val="FFFFFF"/>
                </a:solidFill>
                <a:latin typeface="Roboto"/>
                <a:ea typeface="Roboto"/>
                <a:cs typeface="Roboto"/>
                <a:sym typeface="Roboto"/>
              </a:rPr>
              <a:t>Serverless function</a:t>
            </a:r>
            <a:endParaRPr sz="12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b84628a04a_6_91"/>
          <p:cNvSpPr/>
          <p:nvPr/>
        </p:nvSpPr>
        <p:spPr>
          <a:xfrm>
            <a:off x="5168534" y="3425582"/>
            <a:ext cx="5490900" cy="2697000"/>
          </a:xfrm>
          <a:prstGeom prst="roundRect">
            <a:avLst>
              <a:gd fmla="val 7676" name="adj"/>
            </a:avLst>
          </a:prstGeom>
          <a:noFill/>
          <a:ln cap="flat" cmpd="sng" w="38100">
            <a:solidFill>
              <a:schemeClr val="dk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Roboto"/>
              <a:ea typeface="Roboto"/>
              <a:cs typeface="Roboto"/>
              <a:sym typeface="Roboto"/>
            </a:endParaRPr>
          </a:p>
        </p:txBody>
      </p:sp>
      <p:sp>
        <p:nvSpPr>
          <p:cNvPr id="214" name="Google Shape;214;gb84628a04a_6_91"/>
          <p:cNvSpPr txBox="1"/>
          <p:nvPr/>
        </p:nvSpPr>
        <p:spPr>
          <a:xfrm>
            <a:off x="7749738" y="6133782"/>
            <a:ext cx="882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57C3FF"/>
                </a:solidFill>
                <a:latin typeface="Roboto"/>
                <a:ea typeface="Roboto"/>
                <a:cs typeface="Roboto"/>
                <a:sym typeface="Roboto"/>
              </a:rPr>
              <a:t>TAPD</a:t>
            </a:r>
            <a:endParaRPr>
              <a:latin typeface="Roboto"/>
              <a:ea typeface="Roboto"/>
              <a:cs typeface="Roboto"/>
              <a:sym typeface="Roboto"/>
            </a:endParaRPr>
          </a:p>
        </p:txBody>
      </p:sp>
      <p:sp>
        <p:nvSpPr>
          <p:cNvPr id="215" name="Google Shape;215;gb84628a04a_6_91"/>
          <p:cNvSpPr/>
          <p:nvPr/>
        </p:nvSpPr>
        <p:spPr>
          <a:xfrm>
            <a:off x="1703512" y="3425582"/>
            <a:ext cx="2273400" cy="2697000"/>
          </a:xfrm>
          <a:prstGeom prst="roundRect">
            <a:avLst>
              <a:gd fmla="val 7676" name="adj"/>
            </a:avLst>
          </a:prstGeom>
          <a:noFill/>
          <a:ln cap="flat" cmpd="sng" w="38100">
            <a:solidFill>
              <a:schemeClr val="dk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6" name="Google Shape;216;gb84628a04a_6_91"/>
          <p:cNvSpPr txBox="1"/>
          <p:nvPr>
            <p:ph type="title"/>
          </p:nvPr>
        </p:nvSpPr>
        <p:spPr>
          <a:xfrm>
            <a:off x="838200" y="229225"/>
            <a:ext cx="102036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i="0" lang="en-US" sz="3200" cap="none" strike="noStrike">
                <a:solidFill>
                  <a:srgbClr val="00A4FF"/>
                </a:solidFill>
                <a:latin typeface="Roboto"/>
                <a:ea typeface="Roboto"/>
                <a:cs typeface="Roboto"/>
                <a:sym typeface="Roboto"/>
              </a:rPr>
              <a:t>1.2 Cloud native architecture and its key technologies</a:t>
            </a:r>
            <a:endParaRPr>
              <a:latin typeface="Roboto"/>
              <a:ea typeface="Roboto"/>
              <a:cs typeface="Roboto"/>
              <a:sym typeface="Roboto"/>
            </a:endParaRPr>
          </a:p>
        </p:txBody>
      </p:sp>
      <p:sp>
        <p:nvSpPr>
          <p:cNvPr id="217" name="Google Shape;217;gb84628a04a_6_91"/>
          <p:cNvSpPr txBox="1"/>
          <p:nvPr>
            <p:ph idx="1" type="body"/>
          </p:nvPr>
        </p:nvSpPr>
        <p:spPr>
          <a:xfrm>
            <a:off x="838201" y="1149344"/>
            <a:ext cx="10658400" cy="5040600"/>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2000"/>
              <a:buFont typeface="Roboto"/>
              <a:buChar char="●"/>
            </a:pPr>
            <a:r>
              <a:rPr i="0" lang="en-US" sz="2000" cap="none" strike="noStrike">
                <a:solidFill>
                  <a:srgbClr val="000000"/>
                </a:solidFill>
                <a:latin typeface="Roboto"/>
                <a:ea typeface="Roboto"/>
                <a:cs typeface="Roboto"/>
                <a:sym typeface="Roboto"/>
              </a:rPr>
              <a:t>What is cloud native?</a:t>
            </a:r>
            <a:endParaRPr>
              <a:latin typeface="Roboto"/>
              <a:ea typeface="Roboto"/>
              <a:cs typeface="Roboto"/>
              <a:sym typeface="Roboto"/>
            </a:endParaRPr>
          </a:p>
          <a:p>
            <a:pPr indent="-355591" lvl="1" marL="836062" rtl="0" algn="l">
              <a:lnSpc>
                <a:spcPct val="100000"/>
              </a:lnSpc>
              <a:spcBef>
                <a:spcPts val="500"/>
              </a:spcBef>
              <a:spcAft>
                <a:spcPts val="0"/>
              </a:spcAft>
              <a:buSzPts val="1800"/>
              <a:buFont typeface="Roboto"/>
              <a:buChar char="■"/>
            </a:pPr>
            <a:r>
              <a:rPr i="0" lang="en-US" sz="1800" cap="none" strike="noStrike">
                <a:solidFill>
                  <a:srgbClr val="000000"/>
                </a:solidFill>
                <a:latin typeface="Roboto"/>
                <a:ea typeface="Roboto"/>
                <a:cs typeface="Roboto"/>
                <a:sym typeface="Roboto"/>
              </a:rPr>
              <a:t>Cloud native is the collection of a series of cloud computing technology systems and enterprise management methods. It includes not only the methodology </a:t>
            </a:r>
            <a:r>
              <a:rPr lang="en-US" sz="1800">
                <a:solidFill>
                  <a:srgbClr val="000000"/>
                </a:solidFill>
                <a:latin typeface="Roboto"/>
                <a:ea typeface="Roboto"/>
                <a:cs typeface="Roboto"/>
                <a:sym typeface="Roboto"/>
              </a:rPr>
              <a:t>of</a:t>
            </a:r>
            <a:r>
              <a:rPr i="0" lang="en-US" sz="1800" cap="none" strike="noStrike">
                <a:solidFill>
                  <a:srgbClr val="000000"/>
                </a:solidFill>
                <a:latin typeface="Roboto"/>
                <a:ea typeface="Roboto"/>
                <a:cs typeface="Roboto"/>
                <a:sym typeface="Roboto"/>
              </a:rPr>
              <a:t> cloud native applications but also the key technologies </a:t>
            </a:r>
            <a:r>
              <a:rPr i="0" lang="en-US" sz="1800" cap="none" strike="noStrike">
                <a:solidFill>
                  <a:srgbClr val="000000"/>
                </a:solidFill>
                <a:latin typeface="Roboto"/>
                <a:ea typeface="Roboto"/>
                <a:cs typeface="Roboto"/>
                <a:sym typeface="Roboto"/>
                <a:extLst>
                  <a:ext uri="http://customooxmlschemas.google.com/">
                    <go:slidesCustomData xmlns:go="http://customooxmlschemas.google.com/" textRoundtripDataId="1"/>
                  </a:ext>
                </a:extLst>
              </a:rPr>
              <a:t>for its implementation</a:t>
            </a:r>
            <a:r>
              <a:rPr i="0" lang="en-US" sz="1800" cap="none" strike="noStrike">
                <a:solidFill>
                  <a:srgbClr val="000000"/>
                </a:solidFill>
                <a:latin typeface="Roboto"/>
                <a:ea typeface="Roboto"/>
                <a:cs typeface="Roboto"/>
                <a:sym typeface="Roboto"/>
              </a:rPr>
              <a:t>.</a:t>
            </a:r>
            <a:endParaRPr>
              <a:latin typeface="Roboto"/>
              <a:ea typeface="Roboto"/>
              <a:cs typeface="Roboto"/>
              <a:sym typeface="Roboto"/>
            </a:endParaRPr>
          </a:p>
          <a:p>
            <a:pPr indent="-355591" lvl="1" marL="836062" rtl="0" algn="l">
              <a:lnSpc>
                <a:spcPct val="100000"/>
              </a:lnSpc>
              <a:spcBef>
                <a:spcPts val="500"/>
              </a:spcBef>
              <a:spcAft>
                <a:spcPts val="0"/>
              </a:spcAft>
              <a:buSzPts val="1800"/>
              <a:buFont typeface="Roboto"/>
              <a:buChar char="■"/>
            </a:pPr>
            <a:r>
              <a:rPr i="0" lang="en-US" sz="1800" cap="none" strike="noStrike">
                <a:solidFill>
                  <a:srgbClr val="000000"/>
                </a:solidFill>
                <a:latin typeface="Roboto"/>
                <a:ea typeface="Roboto"/>
                <a:cs typeface="Roboto"/>
                <a:sym typeface="Roboto"/>
              </a:rPr>
              <a:t>The concept of cloud native is summarized as "applications suitable for the cloud" and "easy-to-use cloud architecture".</a:t>
            </a:r>
            <a:endParaRPr>
              <a:latin typeface="Roboto"/>
              <a:ea typeface="Roboto"/>
              <a:cs typeface="Roboto"/>
              <a:sym typeface="Roboto"/>
            </a:endParaRPr>
          </a:p>
        </p:txBody>
      </p:sp>
      <p:sp>
        <p:nvSpPr>
          <p:cNvPr id="218" name="Google Shape;218;gb84628a04a_6_91"/>
          <p:cNvSpPr/>
          <p:nvPr/>
        </p:nvSpPr>
        <p:spPr>
          <a:xfrm>
            <a:off x="1991544" y="3564566"/>
            <a:ext cx="1831500" cy="505800"/>
          </a:xfrm>
          <a:prstGeom prst="roundRect">
            <a:avLst>
              <a:gd fmla="val 16667" name="adj"/>
            </a:avLst>
          </a:prstGeom>
          <a:solidFill>
            <a:schemeClr val="accent1"/>
          </a:solid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800" cap="none" strike="noStrike">
                <a:solidFill>
                  <a:srgbClr val="FFFFFF"/>
                </a:solidFill>
                <a:latin typeface="Roboto"/>
                <a:ea typeface="Roboto"/>
                <a:cs typeface="Roboto"/>
                <a:sym typeface="Roboto"/>
              </a:rPr>
              <a:t>SaaS</a:t>
            </a:r>
            <a:endParaRPr sz="1800">
              <a:solidFill>
                <a:schemeClr val="lt1"/>
              </a:solidFill>
              <a:latin typeface="Roboto"/>
              <a:ea typeface="Roboto"/>
              <a:cs typeface="Roboto"/>
              <a:sym typeface="Roboto"/>
            </a:endParaRPr>
          </a:p>
        </p:txBody>
      </p:sp>
      <p:sp>
        <p:nvSpPr>
          <p:cNvPr id="219" name="Google Shape;219;gb84628a04a_6_91"/>
          <p:cNvSpPr/>
          <p:nvPr/>
        </p:nvSpPr>
        <p:spPr>
          <a:xfrm>
            <a:off x="1991544" y="4428662"/>
            <a:ext cx="1831500" cy="505800"/>
          </a:xfrm>
          <a:prstGeom prst="roundRect">
            <a:avLst>
              <a:gd fmla="val 16667" name="adj"/>
            </a:avLst>
          </a:prstGeom>
          <a:solidFill>
            <a:schemeClr val="accent1"/>
          </a:solid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800" cap="none" strike="noStrike">
                <a:solidFill>
                  <a:srgbClr val="FFFFFF"/>
                </a:solidFill>
                <a:latin typeface="Roboto"/>
                <a:ea typeface="Roboto"/>
                <a:cs typeface="Roboto"/>
                <a:sym typeface="Roboto"/>
              </a:rPr>
              <a:t>PaaS</a:t>
            </a:r>
            <a:endParaRPr sz="1800">
              <a:solidFill>
                <a:schemeClr val="lt1"/>
              </a:solidFill>
              <a:latin typeface="Roboto"/>
              <a:ea typeface="Roboto"/>
              <a:cs typeface="Roboto"/>
              <a:sym typeface="Roboto"/>
            </a:endParaRPr>
          </a:p>
        </p:txBody>
      </p:sp>
      <p:sp>
        <p:nvSpPr>
          <p:cNvPr id="220" name="Google Shape;220;gb84628a04a_6_91"/>
          <p:cNvSpPr/>
          <p:nvPr/>
        </p:nvSpPr>
        <p:spPr>
          <a:xfrm>
            <a:off x="1991544" y="5292758"/>
            <a:ext cx="1831500" cy="505800"/>
          </a:xfrm>
          <a:prstGeom prst="roundRect">
            <a:avLst>
              <a:gd fmla="val 16667" name="adj"/>
            </a:avLst>
          </a:prstGeom>
          <a:solidFill>
            <a:schemeClr val="accent1"/>
          </a:solid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800" cap="none" strike="noStrike">
                <a:solidFill>
                  <a:srgbClr val="FFFFFF"/>
                </a:solidFill>
                <a:latin typeface="Roboto"/>
                <a:ea typeface="Roboto"/>
                <a:cs typeface="Roboto"/>
                <a:sym typeface="Roboto"/>
              </a:rPr>
              <a:t>IaaS</a:t>
            </a:r>
            <a:endParaRPr sz="1800">
              <a:solidFill>
                <a:schemeClr val="lt1"/>
              </a:solidFill>
              <a:latin typeface="Roboto"/>
              <a:ea typeface="Roboto"/>
              <a:cs typeface="Roboto"/>
              <a:sym typeface="Roboto"/>
            </a:endParaRPr>
          </a:p>
        </p:txBody>
      </p:sp>
      <p:sp>
        <p:nvSpPr>
          <p:cNvPr id="221" name="Google Shape;221;gb84628a04a_6_91"/>
          <p:cNvSpPr/>
          <p:nvPr/>
        </p:nvSpPr>
        <p:spPr>
          <a:xfrm>
            <a:off x="5303912" y="3754442"/>
            <a:ext cx="1831500" cy="1179900"/>
          </a:xfrm>
          <a:prstGeom prst="roundRect">
            <a:avLst>
              <a:gd fmla="val 9553"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600" cap="none" strike="noStrike">
                <a:solidFill>
                  <a:srgbClr val="FFFFFF"/>
                </a:solidFill>
                <a:latin typeface="Roboto"/>
                <a:ea typeface="Roboto"/>
                <a:cs typeface="Roboto"/>
                <a:sym typeface="Roboto"/>
              </a:rPr>
              <a:t>Microservice</a:t>
            </a:r>
            <a:endParaRPr sz="1600">
              <a:solidFill>
                <a:schemeClr val="lt1"/>
              </a:solidFill>
              <a:latin typeface="Roboto"/>
              <a:ea typeface="Roboto"/>
              <a:cs typeface="Roboto"/>
              <a:sym typeface="Roboto"/>
            </a:endParaRPr>
          </a:p>
          <a:p>
            <a:pPr indent="0" lvl="0" marL="0" marR="0" rtl="0" algn="ctr">
              <a:spcBef>
                <a:spcPts val="0"/>
              </a:spcBef>
              <a:spcAft>
                <a:spcPts val="0"/>
              </a:spcAft>
              <a:buNone/>
            </a:pPr>
            <a:r>
              <a:rPr i="0" lang="en-US" sz="1600" cap="none" strike="noStrike">
                <a:solidFill>
                  <a:srgbClr val="FFFFFF"/>
                </a:solidFill>
                <a:latin typeface="Roboto"/>
                <a:ea typeface="Roboto"/>
                <a:cs typeface="Roboto"/>
                <a:sym typeface="Roboto"/>
              </a:rPr>
              <a:t>(technology)</a:t>
            </a:r>
            <a:endParaRPr sz="1200">
              <a:latin typeface="Roboto"/>
              <a:ea typeface="Roboto"/>
              <a:cs typeface="Roboto"/>
              <a:sym typeface="Roboto"/>
            </a:endParaRPr>
          </a:p>
        </p:txBody>
      </p:sp>
      <p:sp>
        <p:nvSpPr>
          <p:cNvPr id="222" name="Google Shape;222;gb84628a04a_6_91"/>
          <p:cNvSpPr/>
          <p:nvPr/>
        </p:nvSpPr>
        <p:spPr>
          <a:xfrm>
            <a:off x="5390313" y="5263185"/>
            <a:ext cx="1831500" cy="73380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cap="none" strike="noStrike">
                <a:solidFill>
                  <a:srgbClr val="FFFFFF"/>
                </a:solidFill>
                <a:latin typeface="Roboto"/>
                <a:ea typeface="Roboto"/>
                <a:cs typeface="Roboto"/>
                <a:sym typeface="Roboto"/>
              </a:rPr>
              <a:t>Agile infrastructure</a:t>
            </a:r>
            <a:endParaRPr>
              <a:solidFill>
                <a:schemeClr val="lt1"/>
              </a:solidFill>
              <a:latin typeface="Roboto"/>
              <a:ea typeface="Roboto"/>
              <a:cs typeface="Roboto"/>
              <a:sym typeface="Roboto"/>
            </a:endParaRPr>
          </a:p>
          <a:p>
            <a:pPr indent="0" lvl="0" marL="0" marR="0" rtl="0" algn="ctr">
              <a:spcBef>
                <a:spcPts val="0"/>
              </a:spcBef>
              <a:spcAft>
                <a:spcPts val="0"/>
              </a:spcAft>
              <a:buNone/>
            </a:pPr>
            <a:r>
              <a:rPr i="0" lang="en-US" cap="none" strike="noStrike">
                <a:solidFill>
                  <a:srgbClr val="FFFFFF"/>
                </a:solidFill>
                <a:latin typeface="Roboto"/>
                <a:ea typeface="Roboto"/>
                <a:cs typeface="Roboto"/>
                <a:sym typeface="Roboto"/>
              </a:rPr>
              <a:t>(technology)</a:t>
            </a:r>
            <a:endParaRPr sz="1200">
              <a:latin typeface="Roboto"/>
              <a:ea typeface="Roboto"/>
              <a:cs typeface="Roboto"/>
              <a:sym typeface="Roboto"/>
            </a:endParaRPr>
          </a:p>
        </p:txBody>
      </p:sp>
      <p:sp>
        <p:nvSpPr>
          <p:cNvPr id="223" name="Google Shape;223;gb84628a04a_6_91"/>
          <p:cNvSpPr/>
          <p:nvPr/>
        </p:nvSpPr>
        <p:spPr>
          <a:xfrm>
            <a:off x="7308724" y="3770623"/>
            <a:ext cx="1406400" cy="2043900"/>
          </a:xfrm>
          <a:prstGeom prst="roundRect">
            <a:avLst>
              <a:gd fmla="val 16667" name="adj"/>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200" cap="none" strike="noStrike">
                <a:solidFill>
                  <a:srgbClr val="FFFFFF"/>
                </a:solidFill>
                <a:latin typeface="Roboto"/>
                <a:ea typeface="Roboto"/>
                <a:cs typeface="Roboto"/>
                <a:sym typeface="Roboto"/>
              </a:rPr>
              <a:t>Continuous delivery (management)</a:t>
            </a:r>
            <a:endParaRPr sz="800">
              <a:latin typeface="Roboto"/>
              <a:ea typeface="Roboto"/>
              <a:cs typeface="Roboto"/>
              <a:sym typeface="Roboto"/>
            </a:endParaRPr>
          </a:p>
        </p:txBody>
      </p:sp>
      <p:sp>
        <p:nvSpPr>
          <p:cNvPr id="224" name="Google Shape;224;gb84628a04a_6_91"/>
          <p:cNvSpPr/>
          <p:nvPr/>
        </p:nvSpPr>
        <p:spPr>
          <a:xfrm>
            <a:off x="8826112" y="3754442"/>
            <a:ext cx="1702500" cy="2024400"/>
          </a:xfrm>
          <a:prstGeom prst="roundRect">
            <a:avLst>
              <a:gd fmla="val 16667" name="adj"/>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600" cap="none" strike="noStrike">
                <a:solidFill>
                  <a:srgbClr val="FFFFFF"/>
                </a:solidFill>
                <a:latin typeface="Roboto"/>
                <a:ea typeface="Roboto"/>
                <a:cs typeface="Roboto"/>
                <a:sym typeface="Roboto"/>
              </a:rPr>
              <a:t>DevOps (management)</a:t>
            </a:r>
            <a:endParaRPr sz="1200">
              <a:latin typeface="Roboto"/>
              <a:ea typeface="Roboto"/>
              <a:cs typeface="Roboto"/>
              <a:sym typeface="Roboto"/>
            </a:endParaRPr>
          </a:p>
        </p:txBody>
      </p:sp>
      <p:cxnSp>
        <p:nvCxnSpPr>
          <p:cNvPr id="225" name="Google Shape;225;gb84628a04a_6_91"/>
          <p:cNvCxnSpPr>
            <a:stCxn id="218" idx="3"/>
            <a:endCxn id="221" idx="1"/>
          </p:cNvCxnSpPr>
          <p:nvPr/>
        </p:nvCxnSpPr>
        <p:spPr>
          <a:xfrm>
            <a:off x="3823044" y="3817466"/>
            <a:ext cx="1480800" cy="526800"/>
          </a:xfrm>
          <a:prstGeom prst="bentConnector3">
            <a:avLst>
              <a:gd fmla="val 38203" name="adj1"/>
            </a:avLst>
          </a:prstGeom>
          <a:noFill/>
          <a:ln cap="flat" cmpd="sng" w="38100">
            <a:solidFill>
              <a:schemeClr val="dk1"/>
            </a:solidFill>
            <a:prstDash val="solid"/>
            <a:round/>
            <a:headEnd len="sm" w="sm" type="none"/>
            <a:tailEnd len="med" w="med" type="triangle"/>
          </a:ln>
        </p:spPr>
      </p:cxnSp>
      <p:cxnSp>
        <p:nvCxnSpPr>
          <p:cNvPr id="226" name="Google Shape;226;gb84628a04a_6_91"/>
          <p:cNvCxnSpPr>
            <a:stCxn id="219" idx="3"/>
            <a:endCxn id="221" idx="1"/>
          </p:cNvCxnSpPr>
          <p:nvPr/>
        </p:nvCxnSpPr>
        <p:spPr>
          <a:xfrm flipH="1" rot="10800000">
            <a:off x="3823044" y="4344362"/>
            <a:ext cx="1480800" cy="337200"/>
          </a:xfrm>
          <a:prstGeom prst="bentConnector3">
            <a:avLst>
              <a:gd fmla="val 38203" name="adj1"/>
            </a:avLst>
          </a:prstGeom>
          <a:noFill/>
          <a:ln cap="flat" cmpd="sng" w="38100">
            <a:solidFill>
              <a:schemeClr val="dk1"/>
            </a:solidFill>
            <a:prstDash val="solid"/>
            <a:round/>
            <a:headEnd len="sm" w="sm" type="none"/>
            <a:tailEnd len="med" w="med" type="triangle"/>
          </a:ln>
        </p:spPr>
      </p:cxnSp>
      <p:cxnSp>
        <p:nvCxnSpPr>
          <p:cNvPr id="227" name="Google Shape;227;gb84628a04a_6_91"/>
          <p:cNvCxnSpPr>
            <a:stCxn id="220" idx="3"/>
            <a:endCxn id="222" idx="1"/>
          </p:cNvCxnSpPr>
          <p:nvPr/>
        </p:nvCxnSpPr>
        <p:spPr>
          <a:xfrm>
            <a:off x="3823044" y="5545658"/>
            <a:ext cx="1567200" cy="84300"/>
          </a:xfrm>
          <a:prstGeom prst="straightConnector1">
            <a:avLst/>
          </a:prstGeom>
          <a:noFill/>
          <a:ln cap="flat" cmpd="sng" w="38100">
            <a:solidFill>
              <a:schemeClr val="dk1"/>
            </a:solidFill>
            <a:prstDash val="solid"/>
            <a:round/>
            <a:headEnd len="sm" w="sm" type="none"/>
            <a:tailEnd len="med" w="med" type="triangle"/>
          </a:ln>
        </p:spPr>
      </p:cxnSp>
      <p:sp>
        <p:nvSpPr>
          <p:cNvPr id="228" name="Google Shape;228;gb84628a04a_6_91"/>
          <p:cNvSpPr txBox="1"/>
          <p:nvPr/>
        </p:nvSpPr>
        <p:spPr>
          <a:xfrm>
            <a:off x="4443234" y="4021174"/>
            <a:ext cx="9471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500" cap="none" strike="noStrike">
                <a:solidFill>
                  <a:srgbClr val="000000"/>
                </a:solidFill>
                <a:latin typeface="Roboto"/>
                <a:ea typeface="Roboto"/>
                <a:cs typeface="Roboto"/>
                <a:sym typeface="Roboto"/>
              </a:rPr>
              <a:t>Adopt</a:t>
            </a:r>
            <a:endParaRPr sz="1100">
              <a:latin typeface="Roboto"/>
              <a:ea typeface="Roboto"/>
              <a:cs typeface="Roboto"/>
              <a:sym typeface="Roboto"/>
            </a:endParaRPr>
          </a:p>
        </p:txBody>
      </p:sp>
      <p:sp>
        <p:nvSpPr>
          <p:cNvPr id="229" name="Google Shape;229;gb84628a04a_6_91"/>
          <p:cNvSpPr txBox="1"/>
          <p:nvPr/>
        </p:nvSpPr>
        <p:spPr>
          <a:xfrm rot="190355">
            <a:off x="4145921" y="5197103"/>
            <a:ext cx="921512" cy="32330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500" cap="none" strike="noStrike">
                <a:solidFill>
                  <a:srgbClr val="000000"/>
                </a:solidFill>
                <a:latin typeface="Roboto"/>
                <a:ea typeface="Roboto"/>
                <a:cs typeface="Roboto"/>
                <a:sym typeface="Roboto"/>
              </a:rPr>
              <a:t>Support</a:t>
            </a:r>
            <a:endParaRPr sz="1100">
              <a:latin typeface="Roboto"/>
              <a:ea typeface="Roboto"/>
              <a:cs typeface="Roboto"/>
              <a:sym typeface="Roboto"/>
            </a:endParaRPr>
          </a:p>
        </p:txBody>
      </p:sp>
      <p:sp>
        <p:nvSpPr>
          <p:cNvPr id="230" name="Google Shape;230;gb84628a04a_6_91"/>
          <p:cNvSpPr txBox="1"/>
          <p:nvPr/>
        </p:nvSpPr>
        <p:spPr>
          <a:xfrm>
            <a:off x="5158311" y="6133782"/>
            <a:ext cx="678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57C3FF"/>
                </a:solidFill>
                <a:latin typeface="Roboto"/>
                <a:ea typeface="Roboto"/>
                <a:cs typeface="Roboto"/>
                <a:sym typeface="Roboto"/>
              </a:rPr>
              <a:t>TKE</a:t>
            </a:r>
            <a:endParaRPr b="1" sz="1800">
              <a:solidFill>
                <a:srgbClr val="57C3FF"/>
              </a:solidFill>
              <a:latin typeface="Roboto"/>
              <a:ea typeface="Roboto"/>
              <a:cs typeface="Roboto"/>
              <a:sym typeface="Roboto"/>
            </a:endParaRPr>
          </a:p>
        </p:txBody>
      </p:sp>
      <p:sp>
        <p:nvSpPr>
          <p:cNvPr id="231" name="Google Shape;231;gb84628a04a_6_91"/>
          <p:cNvSpPr txBox="1"/>
          <p:nvPr/>
        </p:nvSpPr>
        <p:spPr>
          <a:xfrm>
            <a:off x="5168534" y="3030085"/>
            <a:ext cx="665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57C3FF"/>
                </a:solidFill>
                <a:latin typeface="Roboto"/>
                <a:ea typeface="Roboto"/>
                <a:cs typeface="Roboto"/>
                <a:sym typeface="Roboto"/>
              </a:rPr>
              <a:t>TSF</a:t>
            </a:r>
            <a:endParaRPr b="1" sz="1800">
              <a:solidFill>
                <a:srgbClr val="57C3FF"/>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b84628a04a_6_87"/>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i="0" lang="en-US" sz="3600" cap="none" strike="noStrike">
                <a:solidFill>
                  <a:srgbClr val="00A4FF"/>
                </a:solidFill>
                <a:latin typeface="Roboto"/>
                <a:ea typeface="Roboto"/>
                <a:cs typeface="Roboto"/>
                <a:sym typeface="Roboto"/>
              </a:rPr>
              <a:t>1.2.1 12 factors of cloud native application</a:t>
            </a:r>
            <a:endParaRPr>
              <a:latin typeface="Roboto"/>
              <a:ea typeface="Roboto"/>
              <a:cs typeface="Roboto"/>
              <a:sym typeface="Roboto"/>
            </a:endParaRPr>
          </a:p>
        </p:txBody>
      </p:sp>
      <p:sp>
        <p:nvSpPr>
          <p:cNvPr id="238" name="Google Shape;238;gb84628a04a_6_87"/>
          <p:cNvSpPr/>
          <p:nvPr/>
        </p:nvSpPr>
        <p:spPr>
          <a:xfrm>
            <a:off x="838201" y="1272570"/>
            <a:ext cx="10658400" cy="50406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400"/>
              <a:buFont typeface="Noto Sans Symbols"/>
              <a:buNone/>
            </a:pPr>
            <a:r>
              <a:rPr lang="en-US" sz="2400">
                <a:solidFill>
                  <a:schemeClr val="dk1"/>
                </a:solidFill>
                <a:latin typeface="Roboto"/>
                <a:ea typeface="Roboto"/>
                <a:cs typeface="Roboto"/>
                <a:sym typeface="Roboto"/>
              </a:rPr>
              <a:t> </a:t>
            </a:r>
            <a:endParaRPr>
              <a:latin typeface="Roboto"/>
              <a:ea typeface="Roboto"/>
              <a:cs typeface="Roboto"/>
              <a:sym typeface="Roboto"/>
            </a:endParaRPr>
          </a:p>
          <a:p>
            <a:pPr indent="-228600" lvl="1" marL="836295" marR="0" rtl="0" algn="l">
              <a:lnSpc>
                <a:spcPct val="150000"/>
              </a:lnSpc>
              <a:spcBef>
                <a:spcPts val="500"/>
              </a:spcBef>
              <a:spcAft>
                <a:spcPts val="0"/>
              </a:spcAft>
              <a:buClr>
                <a:schemeClr val="accent1"/>
              </a:buClr>
              <a:buSzPts val="2000"/>
              <a:buFont typeface="Noto Sans Symbols"/>
              <a:buNone/>
            </a:pPr>
            <a:r>
              <a:t/>
            </a:r>
            <a:endParaRPr i="0" sz="2000" u="none" cap="none" strike="noStrike">
              <a:solidFill>
                <a:schemeClr val="dk1"/>
              </a:solidFill>
              <a:latin typeface="Roboto"/>
              <a:ea typeface="Roboto"/>
              <a:cs typeface="Roboto"/>
              <a:sym typeface="Roboto"/>
            </a:endParaRPr>
          </a:p>
        </p:txBody>
      </p:sp>
      <p:sp>
        <p:nvSpPr>
          <p:cNvPr id="239" name="Google Shape;239;gb84628a04a_6_87"/>
          <p:cNvSpPr txBox="1"/>
          <p:nvPr>
            <p:ph idx="1" type="body"/>
          </p:nvPr>
        </p:nvSpPr>
        <p:spPr>
          <a:xfrm>
            <a:off x="838201" y="1268760"/>
            <a:ext cx="10658400" cy="504060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Roboto"/>
              <a:buChar char="●"/>
            </a:pPr>
            <a:r>
              <a:rPr i="0" lang="en-US" sz="2400" cap="none" strike="noStrike">
                <a:solidFill>
                  <a:srgbClr val="000000"/>
                </a:solidFill>
                <a:latin typeface="Roboto"/>
                <a:ea typeface="Roboto"/>
                <a:cs typeface="Roboto"/>
                <a:sym typeface="Roboto"/>
              </a:rPr>
              <a:t>12 factors</a:t>
            </a:r>
            <a:endParaRPr>
              <a:latin typeface="Roboto"/>
              <a:ea typeface="Roboto"/>
              <a:cs typeface="Roboto"/>
              <a:sym typeface="Roboto"/>
            </a:endParaRPr>
          </a:p>
        </p:txBody>
      </p:sp>
      <p:grpSp>
        <p:nvGrpSpPr>
          <p:cNvPr id="240" name="Google Shape;240;gb84628a04a_6_87"/>
          <p:cNvGrpSpPr/>
          <p:nvPr/>
        </p:nvGrpSpPr>
        <p:grpSpPr>
          <a:xfrm>
            <a:off x="1452880" y="2203450"/>
            <a:ext cx="8593779" cy="2819130"/>
            <a:chOff x="2229" y="3740"/>
            <a:chExt cx="11325" cy="4637"/>
          </a:xfrm>
        </p:grpSpPr>
        <p:sp>
          <p:nvSpPr>
            <p:cNvPr id="241" name="Google Shape;241;gb84628a04a_6_87"/>
            <p:cNvSpPr/>
            <p:nvPr/>
          </p:nvSpPr>
          <p:spPr>
            <a:xfrm>
              <a:off x="2229" y="3740"/>
              <a:ext cx="2400" cy="1200"/>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800" cap="none" strike="noStrike">
                  <a:solidFill>
                    <a:srgbClr val="FFFFFF"/>
                  </a:solidFill>
                  <a:latin typeface="Roboto"/>
                  <a:ea typeface="Roboto"/>
                  <a:cs typeface="Roboto"/>
                  <a:sym typeface="Roboto"/>
                </a:rPr>
                <a:t>Baseline code</a:t>
              </a:r>
              <a:endParaRPr>
                <a:latin typeface="Roboto"/>
                <a:ea typeface="Roboto"/>
                <a:cs typeface="Roboto"/>
                <a:sym typeface="Roboto"/>
              </a:endParaRPr>
            </a:p>
          </p:txBody>
        </p:sp>
        <p:sp>
          <p:nvSpPr>
            <p:cNvPr id="242" name="Google Shape;242;gb84628a04a_6_87"/>
            <p:cNvSpPr/>
            <p:nvPr/>
          </p:nvSpPr>
          <p:spPr>
            <a:xfrm>
              <a:off x="8185" y="3740"/>
              <a:ext cx="2400" cy="1200"/>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800" cap="none" strike="noStrike">
                  <a:solidFill>
                    <a:srgbClr val="FFFFFF"/>
                  </a:solidFill>
                  <a:latin typeface="Roboto"/>
                  <a:ea typeface="Roboto"/>
                  <a:cs typeface="Roboto"/>
                  <a:sym typeface="Roboto"/>
                </a:rPr>
                <a:t>Configuration</a:t>
              </a:r>
              <a:endParaRPr>
                <a:latin typeface="Roboto"/>
                <a:ea typeface="Roboto"/>
                <a:cs typeface="Roboto"/>
                <a:sym typeface="Roboto"/>
              </a:endParaRPr>
            </a:p>
          </p:txBody>
        </p:sp>
        <p:sp>
          <p:nvSpPr>
            <p:cNvPr id="243" name="Google Shape;243;gb84628a04a_6_87"/>
            <p:cNvSpPr/>
            <p:nvPr/>
          </p:nvSpPr>
          <p:spPr>
            <a:xfrm>
              <a:off x="5216" y="3740"/>
              <a:ext cx="2400" cy="1200"/>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800" cap="none" strike="noStrike">
                  <a:solidFill>
                    <a:srgbClr val="FFFFFF"/>
                  </a:solidFill>
                  <a:latin typeface="Roboto"/>
                  <a:ea typeface="Roboto"/>
                  <a:cs typeface="Roboto"/>
                  <a:sym typeface="Roboto"/>
                </a:rPr>
                <a:t>Dependency</a:t>
              </a:r>
              <a:endParaRPr>
                <a:latin typeface="Roboto"/>
                <a:ea typeface="Roboto"/>
                <a:cs typeface="Roboto"/>
                <a:sym typeface="Roboto"/>
              </a:endParaRPr>
            </a:p>
          </p:txBody>
        </p:sp>
        <p:sp>
          <p:nvSpPr>
            <p:cNvPr id="244" name="Google Shape;244;gb84628a04a_6_87"/>
            <p:cNvSpPr/>
            <p:nvPr/>
          </p:nvSpPr>
          <p:spPr>
            <a:xfrm>
              <a:off x="2229" y="5378"/>
              <a:ext cx="2400" cy="1200"/>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800" cap="none" strike="noStrike">
                  <a:solidFill>
                    <a:srgbClr val="FFFFFF"/>
                  </a:solidFill>
                  <a:latin typeface="Roboto"/>
                  <a:ea typeface="Roboto"/>
                  <a:cs typeface="Roboto"/>
                  <a:sym typeface="Roboto"/>
                </a:rPr>
                <a:t>Build, release, and execution</a:t>
              </a:r>
              <a:endParaRPr>
                <a:latin typeface="Roboto"/>
                <a:ea typeface="Roboto"/>
                <a:cs typeface="Roboto"/>
                <a:sym typeface="Roboto"/>
              </a:endParaRPr>
            </a:p>
          </p:txBody>
        </p:sp>
        <p:sp>
          <p:nvSpPr>
            <p:cNvPr id="245" name="Google Shape;245;gb84628a04a_6_87"/>
            <p:cNvSpPr/>
            <p:nvPr/>
          </p:nvSpPr>
          <p:spPr>
            <a:xfrm>
              <a:off x="11154" y="3740"/>
              <a:ext cx="2400" cy="1200"/>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800" cap="none" strike="noStrike">
                  <a:solidFill>
                    <a:srgbClr val="FFFFFF"/>
                  </a:solidFill>
                  <a:latin typeface="Roboto"/>
                  <a:ea typeface="Roboto"/>
                  <a:cs typeface="Roboto"/>
                  <a:sym typeface="Roboto"/>
                </a:rPr>
                <a:t>Backend service</a:t>
              </a:r>
              <a:endParaRPr>
                <a:latin typeface="Roboto"/>
                <a:ea typeface="Roboto"/>
                <a:cs typeface="Roboto"/>
                <a:sym typeface="Roboto"/>
              </a:endParaRPr>
            </a:p>
          </p:txBody>
        </p:sp>
        <p:sp>
          <p:nvSpPr>
            <p:cNvPr id="246" name="Google Shape;246;gb84628a04a_6_87"/>
            <p:cNvSpPr/>
            <p:nvPr/>
          </p:nvSpPr>
          <p:spPr>
            <a:xfrm>
              <a:off x="8185" y="5378"/>
              <a:ext cx="2400" cy="1200"/>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800" cap="none" strike="noStrike">
                  <a:solidFill>
                    <a:srgbClr val="FFFFFF"/>
                  </a:solidFill>
                  <a:latin typeface="Roboto"/>
                  <a:ea typeface="Roboto"/>
                  <a:cs typeface="Roboto"/>
                  <a:sym typeface="Roboto"/>
                </a:rPr>
                <a:t>Port binding</a:t>
              </a:r>
              <a:endParaRPr>
                <a:latin typeface="Roboto"/>
                <a:ea typeface="Roboto"/>
                <a:cs typeface="Roboto"/>
                <a:sym typeface="Roboto"/>
              </a:endParaRPr>
            </a:p>
          </p:txBody>
        </p:sp>
        <p:sp>
          <p:nvSpPr>
            <p:cNvPr id="247" name="Google Shape;247;gb84628a04a_6_87"/>
            <p:cNvSpPr/>
            <p:nvPr/>
          </p:nvSpPr>
          <p:spPr>
            <a:xfrm>
              <a:off x="11154" y="5378"/>
              <a:ext cx="2400" cy="1200"/>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800" cap="none" strike="noStrike">
                  <a:solidFill>
                    <a:srgbClr val="FFFFFF"/>
                  </a:solidFill>
                  <a:latin typeface="Roboto"/>
                  <a:ea typeface="Roboto"/>
                  <a:cs typeface="Roboto"/>
                  <a:sym typeface="Roboto"/>
                </a:rPr>
                <a:t>Concurrency</a:t>
              </a:r>
              <a:endParaRPr>
                <a:latin typeface="Roboto"/>
                <a:ea typeface="Roboto"/>
                <a:cs typeface="Roboto"/>
                <a:sym typeface="Roboto"/>
              </a:endParaRPr>
            </a:p>
          </p:txBody>
        </p:sp>
        <p:sp>
          <p:nvSpPr>
            <p:cNvPr id="248" name="Google Shape;248;gb84628a04a_6_87"/>
            <p:cNvSpPr/>
            <p:nvPr/>
          </p:nvSpPr>
          <p:spPr>
            <a:xfrm>
              <a:off x="5216" y="5378"/>
              <a:ext cx="2400" cy="1200"/>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800" cap="none" strike="noStrike">
                  <a:solidFill>
                    <a:srgbClr val="FFFFFF"/>
                  </a:solidFill>
                  <a:latin typeface="Roboto"/>
                  <a:ea typeface="Roboto"/>
                  <a:cs typeface="Roboto"/>
                  <a:sym typeface="Roboto"/>
                </a:rPr>
                <a:t>Process</a:t>
              </a:r>
              <a:endParaRPr>
                <a:latin typeface="Roboto"/>
                <a:ea typeface="Roboto"/>
                <a:cs typeface="Roboto"/>
                <a:sym typeface="Roboto"/>
              </a:endParaRPr>
            </a:p>
          </p:txBody>
        </p:sp>
        <p:sp>
          <p:nvSpPr>
            <p:cNvPr id="249" name="Google Shape;249;gb84628a04a_6_87"/>
            <p:cNvSpPr/>
            <p:nvPr/>
          </p:nvSpPr>
          <p:spPr>
            <a:xfrm>
              <a:off x="11154" y="7177"/>
              <a:ext cx="2400" cy="1200"/>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800" cap="none" strike="noStrike">
                  <a:solidFill>
                    <a:srgbClr val="FFFFFF"/>
                  </a:solidFill>
                  <a:latin typeface="Roboto"/>
                  <a:ea typeface="Roboto"/>
                  <a:cs typeface="Roboto"/>
                  <a:sym typeface="Roboto"/>
                </a:rPr>
                <a:t>Management process</a:t>
              </a:r>
              <a:endParaRPr>
                <a:latin typeface="Roboto"/>
                <a:ea typeface="Roboto"/>
                <a:cs typeface="Roboto"/>
                <a:sym typeface="Roboto"/>
              </a:endParaRPr>
            </a:p>
          </p:txBody>
        </p:sp>
        <p:sp>
          <p:nvSpPr>
            <p:cNvPr id="250" name="Google Shape;250;gb84628a04a_6_87"/>
            <p:cNvSpPr/>
            <p:nvPr/>
          </p:nvSpPr>
          <p:spPr>
            <a:xfrm>
              <a:off x="8185" y="7177"/>
              <a:ext cx="2400" cy="1200"/>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800" cap="none" strike="noStrike">
                  <a:solidFill>
                    <a:srgbClr val="FFFFFF"/>
                  </a:solidFill>
                  <a:latin typeface="Roboto"/>
                  <a:ea typeface="Roboto"/>
                  <a:cs typeface="Roboto"/>
                  <a:sym typeface="Roboto"/>
                </a:rPr>
                <a:t>Log</a:t>
              </a:r>
              <a:endParaRPr>
                <a:latin typeface="Roboto"/>
                <a:ea typeface="Roboto"/>
                <a:cs typeface="Roboto"/>
                <a:sym typeface="Roboto"/>
              </a:endParaRPr>
            </a:p>
          </p:txBody>
        </p:sp>
        <p:sp>
          <p:nvSpPr>
            <p:cNvPr id="251" name="Google Shape;251;gb84628a04a_6_87"/>
            <p:cNvSpPr/>
            <p:nvPr/>
          </p:nvSpPr>
          <p:spPr>
            <a:xfrm>
              <a:off x="5216" y="7177"/>
              <a:ext cx="2400" cy="1200"/>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800" cap="none" strike="noStrike">
                  <a:solidFill>
                    <a:srgbClr val="FFFFFF"/>
                  </a:solidFill>
                  <a:latin typeface="Roboto"/>
                  <a:ea typeface="Roboto"/>
                  <a:cs typeface="Roboto"/>
                  <a:sym typeface="Roboto"/>
                </a:rPr>
                <a:t>Environmental equivalence</a:t>
              </a:r>
              <a:endParaRPr>
                <a:latin typeface="Roboto"/>
                <a:ea typeface="Roboto"/>
                <a:cs typeface="Roboto"/>
                <a:sym typeface="Roboto"/>
              </a:endParaRPr>
            </a:p>
          </p:txBody>
        </p:sp>
        <p:sp>
          <p:nvSpPr>
            <p:cNvPr id="252" name="Google Shape;252;gb84628a04a_6_87"/>
            <p:cNvSpPr/>
            <p:nvPr/>
          </p:nvSpPr>
          <p:spPr>
            <a:xfrm>
              <a:off x="2229" y="7177"/>
              <a:ext cx="2400" cy="1200"/>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800" cap="none" strike="noStrike">
                  <a:solidFill>
                    <a:srgbClr val="FFFFFF"/>
                  </a:solidFill>
                  <a:latin typeface="Roboto"/>
                  <a:ea typeface="Roboto"/>
                  <a:cs typeface="Roboto"/>
                  <a:sym typeface="Roboto"/>
                </a:rPr>
                <a:t>Ease of processing</a:t>
              </a:r>
              <a:endParaRPr>
                <a:latin typeface="Roboto"/>
                <a:ea typeface="Roboto"/>
                <a:cs typeface="Roboto"/>
                <a:sym typeface="Roboto"/>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b84628a04a_6_83"/>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i="0" lang="en-US" sz="3600" cap="none" strike="noStrike">
                <a:solidFill>
                  <a:srgbClr val="00A4FF"/>
                </a:solidFill>
                <a:latin typeface="Roboto"/>
                <a:ea typeface="Roboto"/>
                <a:cs typeface="Roboto"/>
                <a:sym typeface="Roboto"/>
              </a:rPr>
              <a:t>1.2.2 </a:t>
            </a:r>
            <a:r>
              <a:rPr i="0" lang="en-US" sz="3600" cap="none" strike="noStrike">
                <a:solidFill>
                  <a:srgbClr val="01ACF1"/>
                </a:solidFill>
                <a:latin typeface="Roboto"/>
                <a:ea typeface="Roboto"/>
                <a:cs typeface="Roboto"/>
                <a:sym typeface="Roboto"/>
              </a:rPr>
              <a:t>Strengths of cloud native application</a:t>
            </a:r>
            <a:endParaRPr>
              <a:latin typeface="Roboto"/>
              <a:ea typeface="Roboto"/>
              <a:cs typeface="Roboto"/>
              <a:sym typeface="Roboto"/>
            </a:endParaRPr>
          </a:p>
        </p:txBody>
      </p:sp>
      <p:sp>
        <p:nvSpPr>
          <p:cNvPr id="259" name="Google Shape;259;gb84628a04a_6_83"/>
          <p:cNvSpPr/>
          <p:nvPr/>
        </p:nvSpPr>
        <p:spPr>
          <a:xfrm>
            <a:off x="838201" y="1272570"/>
            <a:ext cx="10658400" cy="50406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400"/>
              <a:buFont typeface="Noto Sans Symbols"/>
              <a:buNone/>
            </a:pPr>
            <a:r>
              <a:rPr lang="en-US" sz="2400">
                <a:solidFill>
                  <a:schemeClr val="dk1"/>
                </a:solidFill>
                <a:latin typeface="Roboto"/>
                <a:ea typeface="Roboto"/>
                <a:cs typeface="Roboto"/>
                <a:sym typeface="Roboto"/>
              </a:rPr>
              <a:t> </a:t>
            </a:r>
            <a:endParaRPr>
              <a:latin typeface="Roboto"/>
              <a:ea typeface="Roboto"/>
              <a:cs typeface="Roboto"/>
              <a:sym typeface="Roboto"/>
            </a:endParaRPr>
          </a:p>
          <a:p>
            <a:pPr indent="-228600" lvl="1" marL="836295" marR="0" rtl="0" algn="l">
              <a:lnSpc>
                <a:spcPct val="150000"/>
              </a:lnSpc>
              <a:spcBef>
                <a:spcPts val="500"/>
              </a:spcBef>
              <a:spcAft>
                <a:spcPts val="0"/>
              </a:spcAft>
              <a:buClr>
                <a:schemeClr val="accent1"/>
              </a:buClr>
              <a:buSzPts val="2000"/>
              <a:buFont typeface="Noto Sans Symbols"/>
              <a:buNone/>
            </a:pPr>
            <a:r>
              <a:t/>
            </a:r>
            <a:endParaRPr i="0" sz="2000" u="none" cap="none" strike="noStrike">
              <a:solidFill>
                <a:schemeClr val="dk1"/>
              </a:solidFill>
              <a:latin typeface="Roboto"/>
              <a:ea typeface="Roboto"/>
              <a:cs typeface="Roboto"/>
              <a:sym typeface="Roboto"/>
            </a:endParaRPr>
          </a:p>
        </p:txBody>
      </p:sp>
      <p:sp>
        <p:nvSpPr>
          <p:cNvPr id="260" name="Google Shape;260;gb84628a04a_6_83"/>
          <p:cNvSpPr txBox="1"/>
          <p:nvPr>
            <p:ph idx="1" type="body"/>
          </p:nvPr>
        </p:nvSpPr>
        <p:spPr>
          <a:xfrm>
            <a:off x="838201" y="1268760"/>
            <a:ext cx="10658400" cy="504060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Roboto"/>
              <a:buChar char="●"/>
            </a:pPr>
            <a:r>
              <a:rPr i="0" lang="en-US" sz="2400" cap="none" strike="noStrike">
                <a:solidFill>
                  <a:srgbClr val="000000"/>
                </a:solidFill>
                <a:latin typeface="Roboto"/>
                <a:ea typeface="Roboto"/>
                <a:cs typeface="Roboto"/>
                <a:sym typeface="Roboto"/>
              </a:rPr>
              <a:t>Cloud native application vs. traditional application</a:t>
            </a:r>
            <a:endParaRPr>
              <a:latin typeface="Roboto"/>
              <a:ea typeface="Roboto"/>
              <a:cs typeface="Roboto"/>
              <a:sym typeface="Roboto"/>
            </a:endParaRPr>
          </a:p>
        </p:txBody>
      </p:sp>
      <p:graphicFrame>
        <p:nvGraphicFramePr>
          <p:cNvPr id="261" name="Google Shape;261;gb84628a04a_6_83"/>
          <p:cNvGraphicFramePr/>
          <p:nvPr/>
        </p:nvGraphicFramePr>
        <p:xfrm>
          <a:off x="620470" y="2024380"/>
          <a:ext cx="3000000" cy="3000000"/>
        </p:xfrm>
        <a:graphic>
          <a:graphicData uri="http://schemas.openxmlformats.org/drawingml/2006/table">
            <a:tbl>
              <a:tblPr bandRow="1" firstRow="1">
                <a:noFill/>
                <a:tableStyleId>{7AC1221D-F7F3-4202-9BC2-758CAF14804A}</a:tableStyleId>
              </a:tblPr>
              <a:tblGrid>
                <a:gridCol w="1594875"/>
                <a:gridCol w="1594875"/>
                <a:gridCol w="1594875"/>
                <a:gridCol w="1594875"/>
                <a:gridCol w="1594875"/>
                <a:gridCol w="1594875"/>
                <a:gridCol w="1594875"/>
              </a:tblGrid>
              <a:tr h="976000">
                <a:tc>
                  <a:txBody>
                    <a:bodyPr/>
                    <a:lstStyle/>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rgbClr val="FFFFFF"/>
                          </a:solidFill>
                          <a:latin typeface="Roboto"/>
                          <a:ea typeface="Roboto"/>
                          <a:cs typeface="Roboto"/>
                          <a:sym typeface="Roboto"/>
                        </a:rPr>
                        <a:t>Type</a:t>
                      </a:r>
                      <a:endParaRPr>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rgbClr val="FFFFFF"/>
                          </a:solidFill>
                          <a:latin typeface="Roboto"/>
                          <a:ea typeface="Roboto"/>
                          <a:cs typeface="Roboto"/>
                          <a:sym typeface="Roboto"/>
                        </a:rPr>
                        <a:t>Deployment Predictability</a:t>
                      </a:r>
                      <a:endParaRPr>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rgbClr val="FFFFFF"/>
                          </a:solidFill>
                          <a:latin typeface="Roboto"/>
                          <a:ea typeface="Roboto"/>
                          <a:cs typeface="Roboto"/>
                          <a:sym typeface="Roboto"/>
                        </a:rPr>
                        <a:t>Abstraction</a:t>
                      </a:r>
                      <a:endParaRPr>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rgbClr val="FFFFFF"/>
                          </a:solidFill>
                          <a:latin typeface="Roboto"/>
                          <a:ea typeface="Roboto"/>
                          <a:cs typeface="Roboto"/>
                          <a:sym typeface="Roboto"/>
                        </a:rPr>
                        <a:t>Elasticity</a:t>
                      </a:r>
                      <a:endParaRPr>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rgbClr val="FFFFFF"/>
                          </a:solidFill>
                          <a:latin typeface="Roboto"/>
                          <a:ea typeface="Roboto"/>
                          <a:cs typeface="Roboto"/>
                          <a:sym typeface="Roboto"/>
                        </a:rPr>
                        <a:t>DevOps Mode</a:t>
                      </a:r>
                      <a:endParaRPr>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rgbClr val="FFFFFF"/>
                          </a:solidFill>
                          <a:latin typeface="Roboto"/>
                          <a:ea typeface="Roboto"/>
                          <a:cs typeface="Roboto"/>
                          <a:sym typeface="Roboto"/>
                        </a:rPr>
                        <a:t>Service Architecture</a:t>
                      </a:r>
                      <a:endParaRPr>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rgbClr val="FFFFFF"/>
                          </a:solidFill>
                          <a:latin typeface="Roboto"/>
                          <a:ea typeface="Roboto"/>
                          <a:cs typeface="Roboto"/>
                          <a:sym typeface="Roboto"/>
                        </a:rPr>
                        <a:t>Resilience</a:t>
                      </a:r>
                      <a:endParaRPr>
                        <a:latin typeface="Roboto"/>
                        <a:ea typeface="Roboto"/>
                        <a:cs typeface="Roboto"/>
                        <a:sym typeface="Roboto"/>
                      </a:endParaRPr>
                    </a:p>
                  </a:txBody>
                  <a:tcPr marT="45725" marB="45725" marR="91450" marL="91450" anchor="ctr"/>
                </a:tc>
              </a:tr>
              <a:tr h="1393825">
                <a:tc>
                  <a:txBody>
                    <a:bodyPr/>
                    <a:lstStyle/>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rgbClr val="000000"/>
                          </a:solidFill>
                          <a:latin typeface="Roboto"/>
                          <a:ea typeface="Roboto"/>
                          <a:cs typeface="Roboto"/>
                          <a:sym typeface="Roboto"/>
                        </a:rPr>
                        <a:t>Cloud native application</a:t>
                      </a:r>
                      <a:endParaRPr>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rgbClr val="000000"/>
                          </a:solidFill>
                          <a:latin typeface="Roboto"/>
                          <a:ea typeface="Roboto"/>
                          <a:cs typeface="Roboto"/>
                          <a:sym typeface="Roboto"/>
                        </a:rPr>
                        <a:t>Predictable</a:t>
                      </a:r>
                      <a:endParaRPr>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rgbClr val="000000"/>
                          </a:solidFill>
                          <a:latin typeface="Roboto"/>
                          <a:ea typeface="Roboto"/>
                          <a:cs typeface="Roboto"/>
                          <a:sym typeface="Roboto"/>
                        </a:rPr>
                        <a:t>OS abstraction</a:t>
                      </a:r>
                      <a:endParaRPr>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rgbClr val="000000"/>
                          </a:solidFill>
                          <a:latin typeface="Roboto"/>
                          <a:ea typeface="Roboto"/>
                          <a:cs typeface="Roboto"/>
                          <a:sym typeface="Roboto"/>
                        </a:rPr>
                        <a:t>Elastic scheduling</a:t>
                      </a:r>
                      <a:endParaRPr>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rgbClr val="000000"/>
                          </a:solidFill>
                          <a:latin typeface="Roboto"/>
                          <a:ea typeface="Roboto"/>
                          <a:cs typeface="Roboto"/>
                          <a:sym typeface="Roboto"/>
                        </a:rPr>
                        <a:t>DevOps</a:t>
                      </a:r>
                      <a:endParaRPr>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rgbClr val="000000"/>
                          </a:solidFill>
                          <a:latin typeface="Roboto"/>
                          <a:ea typeface="Roboto"/>
                          <a:cs typeface="Roboto"/>
                          <a:sym typeface="Roboto"/>
                        </a:rPr>
                        <a:t>Decoupled microservice architecture</a:t>
                      </a:r>
                      <a:endParaRPr>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rgbClr val="000000"/>
                          </a:solidFill>
                          <a:latin typeface="Roboto"/>
                          <a:ea typeface="Roboto"/>
                          <a:cs typeface="Roboto"/>
                          <a:sym typeface="Roboto"/>
                        </a:rPr>
                        <a:t>Automated OPS and fast recovery</a:t>
                      </a:r>
                      <a:endParaRPr>
                        <a:latin typeface="Roboto"/>
                        <a:ea typeface="Roboto"/>
                        <a:cs typeface="Roboto"/>
                        <a:sym typeface="Roboto"/>
                      </a:endParaRPr>
                    </a:p>
                  </a:txBody>
                  <a:tcPr marT="45725" marB="45725" marR="91450" marL="91450" anchor="ctr"/>
                </a:tc>
              </a:tr>
              <a:tr h="1459875">
                <a:tc>
                  <a:txBody>
                    <a:bodyPr/>
                    <a:lstStyle/>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rgbClr val="000000"/>
                          </a:solidFill>
                          <a:latin typeface="Roboto"/>
                          <a:ea typeface="Roboto"/>
                          <a:cs typeface="Roboto"/>
                          <a:sym typeface="Roboto"/>
                        </a:rPr>
                        <a:t>Traditional application</a:t>
                      </a:r>
                      <a:endParaRPr>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rgbClr val="000000"/>
                          </a:solidFill>
                          <a:latin typeface="Roboto"/>
                          <a:ea typeface="Roboto"/>
                          <a:cs typeface="Roboto"/>
                          <a:sym typeface="Roboto"/>
                        </a:rPr>
                        <a:t>Unpredictable</a:t>
                      </a:r>
                      <a:endParaRPr>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rgbClr val="000000"/>
                          </a:solidFill>
                          <a:latin typeface="Roboto"/>
                          <a:ea typeface="Roboto"/>
                          <a:cs typeface="Roboto"/>
                          <a:sym typeface="Roboto"/>
                        </a:rPr>
                        <a:t>OS dependency</a:t>
                      </a:r>
                      <a:endParaRPr>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rgbClr val="000000"/>
                          </a:solidFill>
                          <a:latin typeface="Roboto"/>
                          <a:ea typeface="Roboto"/>
                          <a:cs typeface="Roboto"/>
                          <a:sym typeface="Roboto"/>
                        </a:rPr>
                        <a:t>Resource redundancy</a:t>
                      </a:r>
                      <a:endParaRPr>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rgbClr val="000000"/>
                          </a:solidFill>
                          <a:latin typeface="Roboto"/>
                          <a:ea typeface="Roboto"/>
                          <a:cs typeface="Roboto"/>
                          <a:sym typeface="Roboto"/>
                        </a:rPr>
                        <a:t>Lack of resource scalability</a:t>
                      </a:r>
                      <a:endParaRPr>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rgbClr val="000000"/>
                          </a:solidFill>
                          <a:latin typeface="Roboto"/>
                          <a:ea typeface="Roboto"/>
                          <a:cs typeface="Roboto"/>
                          <a:sym typeface="Roboto"/>
                        </a:rPr>
                        <a:t>Waterfall development with departmental isolation</a:t>
                      </a:r>
                      <a:endParaRPr>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rgbClr val="000000"/>
                          </a:solidFill>
                          <a:latin typeface="Roboto"/>
                          <a:ea typeface="Roboto"/>
                          <a:cs typeface="Roboto"/>
                          <a:sym typeface="Roboto"/>
                        </a:rPr>
                        <a:t>Coupled monolithic architecture</a:t>
                      </a:r>
                      <a:endParaRPr>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rgbClr val="000000"/>
                          </a:solidFill>
                          <a:latin typeface="Roboto"/>
                          <a:ea typeface="Roboto"/>
                          <a:cs typeface="Roboto"/>
                          <a:sym typeface="Roboto"/>
                        </a:rPr>
                        <a:t>Manual OPS with slow recovery</a:t>
                      </a:r>
                      <a:endParaRPr>
                        <a:latin typeface="Roboto"/>
                        <a:ea typeface="Roboto"/>
                        <a:cs typeface="Roboto"/>
                        <a:sym typeface="Roboto"/>
                      </a:endParaRPr>
                    </a:p>
                  </a:txBody>
                  <a:tcPr marT="45725" marB="45725" marR="91450" marL="91450" anchor="ct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2_主题1">
  <a:themeElements>
    <a:clrScheme name="蓝色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主题1">
  <a:themeElements>
    <a:clrScheme name="蓝色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主题1">
  <a:themeElements>
    <a:clrScheme name="蓝色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2019-04-15T10:11:37Z</dcterms:created>
  <dc:creator>T137638</dc:creator>
</cp:coreProperties>
</file>